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F8BA2A-CD03-4034-86AA-2AAD91CB97D5}">
  <a:tblStyle styleId="{94F8BA2A-CD03-4034-86AA-2AAD91CB97D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2" d="100"/>
          <a:sy n="142" d="100"/>
        </p:scale>
        <p:origin x="71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27330176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27330176e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7273301544_0_1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338;g7273301544_0_1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727330176e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727330176e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7273301f72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7273301f72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7273301544_0_7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7" name="Google Shape;387;g7273301544_0_7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72a2ab7ea2_1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72a2ab7ea2_1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27330176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27330176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273301544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273301544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27330154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727330154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273301544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7273301544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27330176e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727330176e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2a2ab7ea2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g72a2ab7ea2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273301544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7273301544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7273301544_0_1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g7273301544_0_1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 rtl="0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 rtl="0">
              <a:spcBef>
                <a:spcPts val="0"/>
              </a:spcBef>
              <a:buNone/>
              <a:defRPr/>
            </a:lvl1pPr>
            <a:lvl2pPr marL="0" lvl="1" indent="0" algn="r" rtl="0">
              <a:spcBef>
                <a:spcPts val="0"/>
              </a:spcBef>
              <a:buNone/>
              <a:defRPr/>
            </a:lvl2pPr>
            <a:lvl3pPr marL="0" lvl="2" indent="0" algn="r" rtl="0">
              <a:spcBef>
                <a:spcPts val="0"/>
              </a:spcBef>
              <a:buNone/>
              <a:defRPr/>
            </a:lvl3pPr>
            <a:lvl4pPr marL="0" lvl="3" indent="0" algn="r" rtl="0">
              <a:spcBef>
                <a:spcPts val="0"/>
              </a:spcBef>
              <a:buNone/>
              <a:defRPr/>
            </a:lvl4pPr>
            <a:lvl5pPr marL="0" lvl="4" indent="0" algn="r" rtl="0">
              <a:spcBef>
                <a:spcPts val="0"/>
              </a:spcBef>
              <a:buNone/>
              <a:defRPr/>
            </a:lvl5pPr>
            <a:lvl6pPr marL="0" lvl="5" indent="0" algn="r" rtl="0">
              <a:spcBef>
                <a:spcPts val="0"/>
              </a:spcBef>
              <a:buNone/>
              <a:defRPr/>
            </a:lvl6pPr>
            <a:lvl7pPr marL="0" lvl="6" indent="0" algn="r" rtl="0">
              <a:spcBef>
                <a:spcPts val="0"/>
              </a:spcBef>
              <a:buNone/>
              <a:defRPr/>
            </a:lvl7pPr>
            <a:lvl8pPr marL="0" lvl="7" indent="0" algn="r" rtl="0">
              <a:spcBef>
                <a:spcPts val="0"/>
              </a:spcBef>
              <a:buNone/>
              <a:defRPr/>
            </a:lvl8pPr>
            <a:lvl9pPr marL="0" lvl="8" indent="0" algn="r" rtl="0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e.wikipedia.org/wiki/Transmission_Control_Protocol#Aufbau_des_TCP-Header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531734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0" name="Google Shape;340;p26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341" name="Google Shape;341;p26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B6D7A8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2" name="Google Shape;342;p26"/>
            <p:cNvSpPr txBox="1"/>
            <p:nvPr/>
          </p:nvSpPr>
          <p:spPr>
            <a:xfrm rot="-5400000">
              <a:off x="-548250" y="2435223"/>
              <a:ext cx="14172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Physical layer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3" name="Google Shape;343;p26"/>
          <p:cNvSpPr/>
          <p:nvPr/>
        </p:nvSpPr>
        <p:spPr>
          <a:xfrm>
            <a:off x="0" y="4838350"/>
            <a:ext cx="9144000" cy="3051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Channel</a:t>
            </a:r>
            <a:endParaRPr sz="1100"/>
          </a:p>
        </p:txBody>
      </p:sp>
      <p:sp>
        <p:nvSpPr>
          <p:cNvPr id="344" name="Google Shape;344;p26"/>
          <p:cNvSpPr/>
          <p:nvPr/>
        </p:nvSpPr>
        <p:spPr>
          <a:xfrm rot="5400000">
            <a:off x="2990163" y="4106921"/>
            <a:ext cx="8934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Physical sender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26"/>
          <p:cNvSpPr/>
          <p:nvPr/>
        </p:nvSpPr>
        <p:spPr>
          <a:xfrm rot="-5400000">
            <a:off x="5260437" y="4106949"/>
            <a:ext cx="8934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Physical receiver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26"/>
          <p:cNvSpPr txBox="1"/>
          <p:nvPr/>
        </p:nvSpPr>
        <p:spPr>
          <a:xfrm>
            <a:off x="6335786" y="4887050"/>
            <a:ext cx="695400" cy="2076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Attenuation</a:t>
            </a:r>
            <a:endParaRPr sz="1100"/>
          </a:p>
        </p:txBody>
      </p:sp>
      <p:sp>
        <p:nvSpPr>
          <p:cNvPr id="347" name="Google Shape;347;p26"/>
          <p:cNvSpPr txBox="1"/>
          <p:nvPr/>
        </p:nvSpPr>
        <p:spPr>
          <a:xfrm>
            <a:off x="2440712" y="2180174"/>
            <a:ext cx="9441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Signal bandwidth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26"/>
          <p:cNvSpPr txBox="1"/>
          <p:nvPr/>
        </p:nvSpPr>
        <p:spPr>
          <a:xfrm>
            <a:off x="3445699" y="2182185"/>
            <a:ext cx="10497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Channel bandwidth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26"/>
          <p:cNvSpPr txBox="1"/>
          <p:nvPr/>
        </p:nvSpPr>
        <p:spPr>
          <a:xfrm>
            <a:off x="7097086" y="4887050"/>
            <a:ext cx="605100" cy="2076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Distortion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26"/>
          <p:cNvSpPr txBox="1"/>
          <p:nvPr/>
        </p:nvSpPr>
        <p:spPr>
          <a:xfrm>
            <a:off x="5854178" y="4307708"/>
            <a:ext cx="404100" cy="2076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Noise</a:t>
            </a:r>
            <a:endParaRPr sz="1100"/>
          </a:p>
        </p:txBody>
      </p:sp>
      <p:sp>
        <p:nvSpPr>
          <p:cNvPr id="351" name="Google Shape;351;p26"/>
          <p:cNvSpPr txBox="1"/>
          <p:nvPr/>
        </p:nvSpPr>
        <p:spPr>
          <a:xfrm>
            <a:off x="4407495" y="4462432"/>
            <a:ext cx="3285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SNR</a:t>
            </a:r>
            <a:endParaRPr sz="1100"/>
          </a:p>
        </p:txBody>
      </p:sp>
      <p:sp>
        <p:nvSpPr>
          <p:cNvPr id="352" name="Google Shape;352;p26"/>
          <p:cNvSpPr txBox="1"/>
          <p:nvPr/>
        </p:nvSpPr>
        <p:spPr>
          <a:xfrm>
            <a:off x="5423811" y="3492224"/>
            <a:ext cx="5667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Sampling</a:t>
            </a:r>
            <a:endParaRPr sz="1100"/>
          </a:p>
        </p:txBody>
      </p:sp>
      <p:sp>
        <p:nvSpPr>
          <p:cNvPr id="353" name="Google Shape;353;p26"/>
          <p:cNvSpPr txBox="1"/>
          <p:nvPr/>
        </p:nvSpPr>
        <p:spPr>
          <a:xfrm>
            <a:off x="3183504" y="834068"/>
            <a:ext cx="5691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rate bit/s</a:t>
            </a:r>
            <a:endParaRPr sz="1100"/>
          </a:p>
        </p:txBody>
      </p:sp>
      <p:sp>
        <p:nvSpPr>
          <p:cNvPr id="354" name="Google Shape;354;p26"/>
          <p:cNvSpPr txBox="1"/>
          <p:nvPr/>
        </p:nvSpPr>
        <p:spPr>
          <a:xfrm>
            <a:off x="2834910" y="3338136"/>
            <a:ext cx="12663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Symbol rate (baud rate) baud/s</a:t>
            </a:r>
            <a:endParaRPr sz="1100"/>
          </a:p>
        </p:txBody>
      </p:sp>
      <p:sp>
        <p:nvSpPr>
          <p:cNvPr id="355" name="Google Shape;355;p26"/>
          <p:cNvSpPr txBox="1"/>
          <p:nvPr/>
        </p:nvSpPr>
        <p:spPr>
          <a:xfrm>
            <a:off x="6470300" y="1741275"/>
            <a:ext cx="2054400" cy="623400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Nyquist limit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Max. Rate without bit errors &lt; 2H*log</a:t>
            </a:r>
            <a:r>
              <a:rPr lang="de" sz="9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(V)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H: Channel bandwidth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V: Number of unique Symbols</a:t>
            </a:r>
            <a:endParaRPr sz="1100"/>
          </a:p>
        </p:txBody>
      </p:sp>
      <p:sp>
        <p:nvSpPr>
          <p:cNvPr id="356" name="Google Shape;356;p26"/>
          <p:cNvSpPr txBox="1"/>
          <p:nvPr/>
        </p:nvSpPr>
        <p:spPr>
          <a:xfrm>
            <a:off x="6470300" y="923800"/>
            <a:ext cx="2251200" cy="762000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Shannon Limit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Max. Rate without bit errors &lt; H*log</a:t>
            </a:r>
            <a:r>
              <a:rPr lang="de" sz="900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(1+ S/N)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H: Channel bandwidth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S: Signal power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R: Noise power</a:t>
            </a:r>
            <a:endParaRPr sz="1100"/>
          </a:p>
        </p:txBody>
      </p:sp>
      <p:sp>
        <p:nvSpPr>
          <p:cNvPr id="357" name="Google Shape;357;p26"/>
          <p:cNvSpPr txBox="1"/>
          <p:nvPr/>
        </p:nvSpPr>
        <p:spPr>
          <a:xfrm>
            <a:off x="1303605" y="1745646"/>
            <a:ext cx="5955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Baseband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26"/>
          <p:cNvSpPr txBox="1"/>
          <p:nvPr/>
        </p:nvSpPr>
        <p:spPr>
          <a:xfrm>
            <a:off x="3141159" y="1745653"/>
            <a:ext cx="6510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Broadband</a:t>
            </a:r>
            <a:endParaRPr sz="1100"/>
          </a:p>
        </p:txBody>
      </p:sp>
      <p:sp>
        <p:nvSpPr>
          <p:cNvPr id="359" name="Google Shape;359;p26"/>
          <p:cNvSpPr txBox="1"/>
          <p:nvPr/>
        </p:nvSpPr>
        <p:spPr>
          <a:xfrm>
            <a:off x="5547217" y="3130526"/>
            <a:ext cx="3198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BER</a:t>
            </a:r>
            <a:endParaRPr sz="1100"/>
          </a:p>
        </p:txBody>
      </p:sp>
      <p:sp>
        <p:nvSpPr>
          <p:cNvPr id="360" name="Google Shape;360;p26"/>
          <p:cNvSpPr txBox="1"/>
          <p:nvPr/>
        </p:nvSpPr>
        <p:spPr>
          <a:xfrm>
            <a:off x="2881842" y="1963712"/>
            <a:ext cx="11724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Constellation Diagram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1" name="Google Shape;361;p26"/>
          <p:cNvSpPr txBox="1"/>
          <p:nvPr/>
        </p:nvSpPr>
        <p:spPr>
          <a:xfrm>
            <a:off x="1352060" y="4884716"/>
            <a:ext cx="1038300" cy="2076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Channel coefficient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6"/>
          <p:cNvSpPr txBox="1"/>
          <p:nvPr/>
        </p:nvSpPr>
        <p:spPr>
          <a:xfrm>
            <a:off x="7279331" y="4062463"/>
            <a:ext cx="1316700" cy="346200"/>
          </a:xfrm>
          <a:prstGeom prst="rect">
            <a:avLst/>
          </a:prstGeom>
          <a:solidFill>
            <a:srgbClr val="C9C9C9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rate delay product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in channel = rate * τ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26"/>
          <p:cNvSpPr txBox="1"/>
          <p:nvPr/>
        </p:nvSpPr>
        <p:spPr>
          <a:xfrm>
            <a:off x="4217232" y="4131782"/>
            <a:ext cx="6159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Clock drift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26"/>
          <p:cNvSpPr txBox="1"/>
          <p:nvPr/>
        </p:nvSpPr>
        <p:spPr>
          <a:xfrm>
            <a:off x="2780077" y="4884715"/>
            <a:ext cx="9597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Shannon capacity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26"/>
          <p:cNvSpPr/>
          <p:nvPr/>
        </p:nvSpPr>
        <p:spPr>
          <a:xfrm>
            <a:off x="8823035" y="0"/>
            <a:ext cx="321000" cy="51435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26"/>
          <p:cNvSpPr txBox="1"/>
          <p:nvPr/>
        </p:nvSpPr>
        <p:spPr>
          <a:xfrm rot="-5400000">
            <a:off x="7846325" y="3871051"/>
            <a:ext cx="22743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Devices: Hub, Repeater</a:t>
            </a:r>
            <a:endParaRPr sz="1100"/>
          </a:p>
        </p:txBody>
      </p:sp>
      <p:sp>
        <p:nvSpPr>
          <p:cNvPr id="367" name="Google Shape;367;p26"/>
          <p:cNvSpPr/>
          <p:nvPr/>
        </p:nvSpPr>
        <p:spPr>
          <a:xfrm rot="-5400000">
            <a:off x="5315200" y="120301"/>
            <a:ext cx="7839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Bitstream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26"/>
          <p:cNvSpPr/>
          <p:nvPr/>
        </p:nvSpPr>
        <p:spPr>
          <a:xfrm rot="5400000">
            <a:off x="3044900" y="120675"/>
            <a:ext cx="7839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Bitstream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26"/>
          <p:cNvSpPr/>
          <p:nvPr/>
        </p:nvSpPr>
        <p:spPr>
          <a:xfrm>
            <a:off x="5047375" y="891200"/>
            <a:ext cx="1266300" cy="305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p26"/>
          <p:cNvSpPr txBox="1"/>
          <p:nvPr/>
        </p:nvSpPr>
        <p:spPr>
          <a:xfrm>
            <a:off x="5280075" y="839150"/>
            <a:ext cx="944100" cy="4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Buffer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5" name="Google Shape;375;p27"/>
          <p:cNvGraphicFramePr/>
          <p:nvPr/>
        </p:nvGraphicFramePr>
        <p:xfrm>
          <a:off x="5150450" y="2091788"/>
          <a:ext cx="2090100" cy="1341000"/>
        </p:xfrm>
        <a:graphic>
          <a:graphicData uri="http://schemas.openxmlformats.org/drawingml/2006/table">
            <a:tbl>
              <a:tblPr>
                <a:noFill/>
                <a:tableStyleId>{94F8BA2A-CD03-4034-86AA-2AAD91CB97D5}</a:tableStyleId>
              </a:tblPr>
              <a:tblGrid>
                <a:gridCol w="1114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/>
                        <a:t>Forwarding Table</a:t>
                      </a:r>
                      <a:endParaRPr sz="1000"/>
                    </a:p>
                  </a:txBody>
                  <a:tcPr marL="91425" marR="91425" marT="91425" marB="91425"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/>
                        <a:t>Address prefix</a:t>
                      </a:r>
                      <a:endParaRPr sz="100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/>
                        <a:t>Outgoing link</a:t>
                      </a:r>
                      <a:endParaRPr sz="100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de" sz="1000">
                          <a:solidFill>
                            <a:schemeClr val="dk1"/>
                          </a:solidFill>
                        </a:rPr>
                        <a:t>222.123.32.0/24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/>
                        <a:t>1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8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>
                          <a:solidFill>
                            <a:schemeClr val="dk1"/>
                          </a:solidFill>
                        </a:rPr>
                        <a:t>222.123.0.0/16</a:t>
                      </a:r>
                      <a:endParaRPr sz="10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1000"/>
                        <a:t>2</a:t>
                      </a: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76" name="Google Shape;376;p27"/>
          <p:cNvGraphicFramePr/>
          <p:nvPr/>
        </p:nvGraphicFramePr>
        <p:xfrm>
          <a:off x="938400" y="2091788"/>
          <a:ext cx="3052375" cy="1280040"/>
        </p:xfrm>
        <a:graphic>
          <a:graphicData uri="http://schemas.openxmlformats.org/drawingml/2006/table">
            <a:tbl>
              <a:tblPr>
                <a:noFill/>
                <a:tableStyleId>{94F8BA2A-CD03-4034-86AA-2AAD91CB97D5}</a:tableStyleId>
              </a:tblPr>
              <a:tblGrid>
                <a:gridCol w="68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9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325">
                <a:tc grid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Routing Table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3C47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de" sz="900">
                          <a:solidFill>
                            <a:schemeClr val="dk1"/>
                          </a:solidFill>
                        </a:rPr>
                        <a:t>Cost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325">
                <a:tc grid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Destination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>
                          <a:solidFill>
                            <a:schemeClr val="dk1"/>
                          </a:solidFill>
                        </a:rPr>
                        <a:t>222.123.0.0/16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de" sz="900">
                          <a:solidFill>
                            <a:schemeClr val="dk1"/>
                          </a:solidFill>
                        </a:rPr>
                        <a:t>222.123.32.0/24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325">
                <a:tc rowSpan="2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de" sz="900">
                          <a:solidFill>
                            <a:schemeClr val="dk1"/>
                          </a:solidFill>
                        </a:rPr>
                        <a:t>Outgoing</a:t>
                      </a:r>
                      <a:endParaRPr sz="900">
                        <a:solidFill>
                          <a:schemeClr val="dk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>
                          <a:solidFill>
                            <a:schemeClr val="dk1"/>
                          </a:solidFill>
                        </a:rPr>
                        <a:t>link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1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12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2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2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3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de" sz="900"/>
                        <a:t>7</a:t>
                      </a:r>
                      <a:endParaRPr sz="900"/>
                    </a:p>
                  </a:txBody>
                  <a:tcPr marL="91425" marR="91425" marT="91425" marB="91425">
                    <a:lnL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434343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D9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77" name="Google Shape;37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Additional information - Forwarding / Routing Table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8"/>
          <p:cNvSpPr txBox="1"/>
          <p:nvPr/>
        </p:nvSpPr>
        <p:spPr>
          <a:xfrm>
            <a:off x="5969300" y="2810838"/>
            <a:ext cx="2609700" cy="2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ARP, Tannebaum, Page 468</a:t>
            </a:r>
            <a:endParaRPr sz="1000"/>
          </a:p>
        </p:txBody>
      </p:sp>
      <p:pic>
        <p:nvPicPr>
          <p:cNvPr id="383" name="Google Shape;38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6375" y="1070814"/>
            <a:ext cx="3728400" cy="3749726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Additional information - ARP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29"/>
          <p:cNvSpPr/>
          <p:nvPr/>
        </p:nvSpPr>
        <p:spPr>
          <a:xfrm rot="-5400000">
            <a:off x="5338139" y="4491019"/>
            <a:ext cx="7380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Packet</a:t>
            </a:r>
            <a:endParaRPr sz="1200"/>
          </a:p>
        </p:txBody>
      </p:sp>
      <p:sp>
        <p:nvSpPr>
          <p:cNvPr id="390" name="Google Shape;390;p29"/>
          <p:cNvSpPr/>
          <p:nvPr/>
        </p:nvSpPr>
        <p:spPr>
          <a:xfrm rot="5400000">
            <a:off x="3067860" y="4491105"/>
            <a:ext cx="7380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Packet</a:t>
            </a:r>
            <a:endParaRPr sz="1200"/>
          </a:p>
        </p:txBody>
      </p:sp>
      <p:sp>
        <p:nvSpPr>
          <p:cNvPr id="391" name="Google Shape;391;p29"/>
          <p:cNvSpPr/>
          <p:nvPr/>
        </p:nvSpPr>
        <p:spPr>
          <a:xfrm rot="-5400000">
            <a:off x="3589381" y="4548768"/>
            <a:ext cx="738000" cy="45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Success / failure</a:t>
            </a:r>
            <a:endParaRPr sz="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29"/>
          <p:cNvSpPr txBox="1"/>
          <p:nvPr/>
        </p:nvSpPr>
        <p:spPr>
          <a:xfrm>
            <a:off x="422019" y="885085"/>
            <a:ext cx="1473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Static multiplexing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29"/>
          <p:cNvSpPr txBox="1"/>
          <p:nvPr/>
        </p:nvSpPr>
        <p:spPr>
          <a:xfrm>
            <a:off x="2500129" y="886858"/>
            <a:ext cx="2067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Collision-based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29"/>
          <p:cNvSpPr txBox="1"/>
          <p:nvPr/>
        </p:nvSpPr>
        <p:spPr>
          <a:xfrm>
            <a:off x="4578221" y="886849"/>
            <a:ext cx="1698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Collision-free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29"/>
          <p:cNvSpPr txBox="1"/>
          <p:nvPr/>
        </p:nvSpPr>
        <p:spPr>
          <a:xfrm>
            <a:off x="6650476" y="885083"/>
            <a:ext cx="238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Limited </a:t>
            </a:r>
            <a:r>
              <a:rPr lang="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contention </a:t>
            </a:r>
            <a:r>
              <a:rPr lang="de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protocols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29"/>
          <p:cNvSpPr/>
          <p:nvPr/>
        </p:nvSpPr>
        <p:spPr>
          <a:xfrm rot="-5400000">
            <a:off x="5263290" y="156351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Packet</a:t>
            </a:r>
            <a:endParaRPr sz="1200"/>
          </a:p>
        </p:txBody>
      </p:sp>
      <p:sp>
        <p:nvSpPr>
          <p:cNvPr id="397" name="Google Shape;397;p29"/>
          <p:cNvSpPr/>
          <p:nvPr/>
        </p:nvSpPr>
        <p:spPr>
          <a:xfrm rot="5400000">
            <a:off x="2993010" y="156517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Packet</a:t>
            </a:r>
            <a:endParaRPr sz="1200"/>
          </a:p>
        </p:txBody>
      </p:sp>
      <p:grpSp>
        <p:nvGrpSpPr>
          <p:cNvPr id="398" name="Google Shape;398;p29"/>
          <p:cNvGrpSpPr/>
          <p:nvPr/>
        </p:nvGrpSpPr>
        <p:grpSpPr>
          <a:xfrm>
            <a:off x="8823035" y="0"/>
            <a:ext cx="321000" cy="5143500"/>
            <a:chOff x="8823035" y="0"/>
            <a:chExt cx="321000" cy="5143500"/>
          </a:xfrm>
        </p:grpSpPr>
        <p:sp>
          <p:nvSpPr>
            <p:cNvPr id="399" name="Google Shape;399;p29"/>
            <p:cNvSpPr/>
            <p:nvPr/>
          </p:nvSpPr>
          <p:spPr>
            <a:xfrm>
              <a:off x="8823035" y="0"/>
              <a:ext cx="321000" cy="514350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0" name="Google Shape;400;p29"/>
            <p:cNvSpPr txBox="1"/>
            <p:nvPr/>
          </p:nvSpPr>
          <p:spPr>
            <a:xfrm rot="-5400000">
              <a:off x="7768400" y="3784947"/>
              <a:ext cx="24276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Devices: Switch, Bridge</a:t>
              </a:r>
              <a:endParaRPr sz="1100"/>
            </a:p>
          </p:txBody>
        </p:sp>
      </p:grpSp>
      <p:grpSp>
        <p:nvGrpSpPr>
          <p:cNvPr id="401" name="Google Shape;401;p29"/>
          <p:cNvGrpSpPr/>
          <p:nvPr/>
        </p:nvGrpSpPr>
        <p:grpSpPr>
          <a:xfrm rot="5400000">
            <a:off x="2805955" y="-1637193"/>
            <a:ext cx="3522565" cy="8567082"/>
            <a:chOff x="374086" y="981485"/>
            <a:chExt cx="11828625" cy="4697895"/>
          </a:xfrm>
        </p:grpSpPr>
        <p:sp>
          <p:nvSpPr>
            <p:cNvPr id="402" name="Google Shape;402;p29"/>
            <p:cNvSpPr/>
            <p:nvPr/>
          </p:nvSpPr>
          <p:spPr>
            <a:xfrm>
              <a:off x="380011" y="981485"/>
              <a:ext cx="11822700" cy="1174500"/>
            </a:xfrm>
            <a:prstGeom prst="rect">
              <a:avLst/>
            </a:prstGeom>
            <a:solidFill>
              <a:srgbClr val="E1EFD8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3" name="Google Shape;403;p29"/>
            <p:cNvSpPr/>
            <p:nvPr/>
          </p:nvSpPr>
          <p:spPr>
            <a:xfrm>
              <a:off x="377725" y="2155950"/>
              <a:ext cx="11822700" cy="117450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29"/>
            <p:cNvSpPr/>
            <p:nvPr/>
          </p:nvSpPr>
          <p:spPr>
            <a:xfrm>
              <a:off x="374086" y="3330415"/>
              <a:ext cx="11817900" cy="1174500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5" name="Google Shape;405;p29"/>
            <p:cNvSpPr/>
            <p:nvPr/>
          </p:nvSpPr>
          <p:spPr>
            <a:xfrm>
              <a:off x="374086" y="4504880"/>
              <a:ext cx="11817900" cy="1174500"/>
            </a:xfrm>
            <a:prstGeom prst="rect">
              <a:avLst/>
            </a:prstGeom>
            <a:solidFill>
              <a:srgbClr val="FBE4D4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6" name="Google Shape;406;p29"/>
          <p:cNvSpPr txBox="1"/>
          <p:nvPr/>
        </p:nvSpPr>
        <p:spPr>
          <a:xfrm>
            <a:off x="610838" y="1672158"/>
            <a:ext cx="850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 slots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29"/>
          <p:cNvSpPr txBox="1"/>
          <p:nvPr/>
        </p:nvSpPr>
        <p:spPr>
          <a:xfrm>
            <a:off x="802633" y="2367316"/>
            <a:ext cx="1277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Frequency slots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29"/>
          <p:cNvSpPr txBox="1"/>
          <p:nvPr/>
        </p:nvSpPr>
        <p:spPr>
          <a:xfrm>
            <a:off x="2682278" y="1348742"/>
            <a:ext cx="799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ALOHA</a:t>
            </a:r>
            <a:endParaRPr sz="1100"/>
          </a:p>
        </p:txBody>
      </p:sp>
      <p:sp>
        <p:nvSpPr>
          <p:cNvPr id="409" name="Google Shape;409;p29"/>
          <p:cNvSpPr txBox="1"/>
          <p:nvPr/>
        </p:nvSpPr>
        <p:spPr>
          <a:xfrm>
            <a:off x="3126929" y="1810651"/>
            <a:ext cx="1365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Slotted ALOHA</a:t>
            </a:r>
            <a:endParaRPr sz="1100"/>
          </a:p>
        </p:txBody>
      </p:sp>
      <p:sp>
        <p:nvSpPr>
          <p:cNvPr id="410" name="Google Shape;410;p29"/>
          <p:cNvSpPr txBox="1"/>
          <p:nvPr/>
        </p:nvSpPr>
        <p:spPr>
          <a:xfrm>
            <a:off x="2701449" y="2228829"/>
            <a:ext cx="9093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CSMA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(Carrier Sense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 Access)</a:t>
            </a:r>
            <a:endParaRPr sz="1100"/>
          </a:p>
        </p:txBody>
      </p:sp>
      <p:sp>
        <p:nvSpPr>
          <p:cNvPr id="411" name="Google Shape;411;p29"/>
          <p:cNvSpPr txBox="1"/>
          <p:nvPr/>
        </p:nvSpPr>
        <p:spPr>
          <a:xfrm>
            <a:off x="2865052" y="2817507"/>
            <a:ext cx="1475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1-persistent CSMA</a:t>
            </a:r>
            <a:endParaRPr sz="1100"/>
          </a:p>
        </p:txBody>
      </p:sp>
      <p:sp>
        <p:nvSpPr>
          <p:cNvPr id="412" name="Google Shape;412;p29"/>
          <p:cNvSpPr txBox="1"/>
          <p:nvPr/>
        </p:nvSpPr>
        <p:spPr>
          <a:xfrm>
            <a:off x="2605603" y="3098687"/>
            <a:ext cx="1735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Non-persistent CSMA</a:t>
            </a:r>
            <a:endParaRPr sz="1100"/>
          </a:p>
        </p:txBody>
      </p:sp>
      <p:sp>
        <p:nvSpPr>
          <p:cNvPr id="413" name="Google Shape;413;p29"/>
          <p:cNvSpPr txBox="1"/>
          <p:nvPr/>
        </p:nvSpPr>
        <p:spPr>
          <a:xfrm>
            <a:off x="2997304" y="3391536"/>
            <a:ext cx="1581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p-persistent CSMA</a:t>
            </a:r>
            <a:endParaRPr sz="1100"/>
          </a:p>
        </p:txBody>
      </p:sp>
      <p:sp>
        <p:nvSpPr>
          <p:cNvPr id="414" name="Google Shape;414;p29"/>
          <p:cNvSpPr txBox="1"/>
          <p:nvPr/>
        </p:nvSpPr>
        <p:spPr>
          <a:xfrm>
            <a:off x="2626254" y="3743112"/>
            <a:ext cx="11037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CSMA/CD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(… Collision Detection)</a:t>
            </a:r>
            <a:endParaRPr sz="1100"/>
          </a:p>
        </p:txBody>
      </p:sp>
      <p:sp>
        <p:nvSpPr>
          <p:cNvPr id="415" name="Google Shape;415;p29"/>
          <p:cNvSpPr txBox="1"/>
          <p:nvPr/>
        </p:nvSpPr>
        <p:spPr>
          <a:xfrm>
            <a:off x="5252651" y="1487280"/>
            <a:ext cx="12771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Static TDMA</a:t>
            </a:r>
            <a:endParaRPr sz="1100"/>
          </a:p>
        </p:txBody>
      </p:sp>
      <p:sp>
        <p:nvSpPr>
          <p:cNvPr id="416" name="Google Shape;416;p29"/>
          <p:cNvSpPr txBox="1"/>
          <p:nvPr/>
        </p:nvSpPr>
        <p:spPr>
          <a:xfrm>
            <a:off x="5252651" y="1810651"/>
            <a:ext cx="1169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Static FDMA</a:t>
            </a:r>
            <a:endParaRPr sz="1100"/>
          </a:p>
        </p:txBody>
      </p:sp>
      <p:sp>
        <p:nvSpPr>
          <p:cNvPr id="417" name="Google Shape;417;p29"/>
          <p:cNvSpPr txBox="1"/>
          <p:nvPr/>
        </p:nvSpPr>
        <p:spPr>
          <a:xfrm>
            <a:off x="4760378" y="2228829"/>
            <a:ext cx="1365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Bit-map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29"/>
          <p:cNvSpPr txBox="1"/>
          <p:nvPr/>
        </p:nvSpPr>
        <p:spPr>
          <a:xfrm>
            <a:off x="6924743" y="1456704"/>
            <a:ext cx="14544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Adaptive tree walk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(adjust number of slots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based on a tree structure)</a:t>
            </a:r>
            <a:endParaRPr sz="1100"/>
          </a:p>
        </p:txBody>
      </p:sp>
      <p:sp>
        <p:nvSpPr>
          <p:cNvPr id="419" name="Google Shape;419;p29"/>
          <p:cNvSpPr txBox="1"/>
          <p:nvPr/>
        </p:nvSpPr>
        <p:spPr>
          <a:xfrm>
            <a:off x="393717" y="884894"/>
            <a:ext cx="14739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Static multiplexing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20" name="Google Shape;420;p29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421" name="Google Shape;421;p29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29"/>
            <p:cNvSpPr txBox="1"/>
            <p:nvPr/>
          </p:nvSpPr>
          <p:spPr>
            <a:xfrm rot="-5400000">
              <a:off x="-746700" y="2435232"/>
              <a:ext cx="1814100" cy="2769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MAC </a:t>
              </a:r>
              <a:r>
                <a:rPr lang="d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Subl</a:t>
              </a: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ayer</a:t>
              </a:r>
              <a:endParaRPr sz="1100"/>
            </a:p>
          </p:txBody>
        </p:sp>
      </p:grpSp>
      <p:sp>
        <p:nvSpPr>
          <p:cNvPr id="423" name="Google Shape;423;p29"/>
          <p:cNvSpPr txBox="1"/>
          <p:nvPr/>
        </p:nvSpPr>
        <p:spPr>
          <a:xfrm>
            <a:off x="2439402" y="884890"/>
            <a:ext cx="20676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Collision-based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29"/>
          <p:cNvSpPr txBox="1"/>
          <p:nvPr/>
        </p:nvSpPr>
        <p:spPr>
          <a:xfrm>
            <a:off x="4578226" y="884900"/>
            <a:ext cx="20676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Collision-free protocol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29"/>
          <p:cNvSpPr txBox="1"/>
          <p:nvPr/>
        </p:nvSpPr>
        <p:spPr>
          <a:xfrm>
            <a:off x="6717051" y="884892"/>
            <a:ext cx="2382600" cy="2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Limited </a:t>
            </a:r>
            <a:r>
              <a:rPr lang="de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contention </a:t>
            </a:r>
            <a:r>
              <a:rPr lang="de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protocols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29"/>
          <p:cNvSpPr txBox="1"/>
          <p:nvPr/>
        </p:nvSpPr>
        <p:spPr>
          <a:xfrm>
            <a:off x="560750" y="162750"/>
            <a:ext cx="4621800" cy="53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Additional information -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MAC Sublayer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6" name="Google Shape;446;p31"/>
          <p:cNvCxnSpPr/>
          <p:nvPr/>
        </p:nvCxnSpPr>
        <p:spPr>
          <a:xfrm>
            <a:off x="2361425" y="1905850"/>
            <a:ext cx="19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7" name="Google Shape;447;p31"/>
          <p:cNvCxnSpPr/>
          <p:nvPr/>
        </p:nvCxnSpPr>
        <p:spPr>
          <a:xfrm>
            <a:off x="2347025" y="3118500"/>
            <a:ext cx="19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48" name="Google Shape;448;p31"/>
          <p:cNvCxnSpPr/>
          <p:nvPr/>
        </p:nvCxnSpPr>
        <p:spPr>
          <a:xfrm>
            <a:off x="2329475" y="3788950"/>
            <a:ext cx="1986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49" name="Google Shape;449;p31"/>
          <p:cNvSpPr/>
          <p:nvPr/>
        </p:nvSpPr>
        <p:spPr>
          <a:xfrm rot="-5400000" flipH="1">
            <a:off x="3012413" y="2441675"/>
            <a:ext cx="659400" cy="2023200"/>
          </a:xfrm>
          <a:prstGeom prst="parallelogram">
            <a:avLst>
              <a:gd name="adj" fmla="val 76558"/>
            </a:avLst>
          </a:prstGeom>
          <a:solidFill>
            <a:srgbClr val="93C47D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31"/>
          <p:cNvSpPr/>
          <p:nvPr/>
        </p:nvSpPr>
        <p:spPr>
          <a:xfrm rot="-5400000">
            <a:off x="2738538" y="1536900"/>
            <a:ext cx="1213200" cy="1950000"/>
          </a:xfrm>
          <a:prstGeom prst="parallelogram">
            <a:avLst>
              <a:gd name="adj" fmla="val 40700"/>
            </a:avLst>
          </a:prstGeom>
          <a:solidFill>
            <a:srgbClr val="4A86E8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51" name="Google Shape;451;p31"/>
          <p:cNvCxnSpPr/>
          <p:nvPr/>
        </p:nvCxnSpPr>
        <p:spPr>
          <a:xfrm>
            <a:off x="2329475" y="2604238"/>
            <a:ext cx="2022000" cy="5103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2" name="Google Shape;452;p31"/>
          <p:cNvCxnSpPr/>
          <p:nvPr/>
        </p:nvCxnSpPr>
        <p:spPr>
          <a:xfrm rot="10800000" flipH="1">
            <a:off x="2346788" y="3114550"/>
            <a:ext cx="2013000" cy="5220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3" name="Google Shape;453;p31"/>
          <p:cNvCxnSpPr/>
          <p:nvPr/>
        </p:nvCxnSpPr>
        <p:spPr>
          <a:xfrm rot="10800000" flipH="1">
            <a:off x="2346788" y="3266950"/>
            <a:ext cx="2013000" cy="522000"/>
          </a:xfrm>
          <a:prstGeom prst="straightConnector1">
            <a:avLst/>
          </a:prstGeom>
          <a:noFill/>
          <a:ln w="28575" cap="flat" cmpd="sng">
            <a:solidFill>
              <a:srgbClr val="38761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54" name="Google Shape;454;p31"/>
          <p:cNvCxnSpPr/>
          <p:nvPr/>
        </p:nvCxnSpPr>
        <p:spPr>
          <a:xfrm>
            <a:off x="2340650" y="1905300"/>
            <a:ext cx="2022000" cy="510300"/>
          </a:xfrm>
          <a:prstGeom prst="straightConnector1">
            <a:avLst/>
          </a:prstGeom>
          <a:noFill/>
          <a:ln w="2857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55" name="Google Shape;455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Weg - Zeit - Diagramm</a:t>
            </a:r>
            <a:endParaRPr/>
          </a:p>
        </p:txBody>
      </p:sp>
      <p:cxnSp>
        <p:nvCxnSpPr>
          <p:cNvPr id="456" name="Google Shape;456;p31"/>
          <p:cNvCxnSpPr/>
          <p:nvPr/>
        </p:nvCxnSpPr>
        <p:spPr>
          <a:xfrm>
            <a:off x="4352100" y="1767275"/>
            <a:ext cx="0" cy="27549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cxnSp>
        <p:nvCxnSpPr>
          <p:cNvPr id="457" name="Google Shape;457;p31"/>
          <p:cNvCxnSpPr/>
          <p:nvPr/>
        </p:nvCxnSpPr>
        <p:spPr>
          <a:xfrm>
            <a:off x="2338175" y="1799850"/>
            <a:ext cx="0" cy="2754900"/>
          </a:xfrm>
          <a:prstGeom prst="straightConnector1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cxnSp>
      <p:sp>
        <p:nvSpPr>
          <p:cNvPr id="458" name="Google Shape;458;p31"/>
          <p:cNvSpPr/>
          <p:nvPr/>
        </p:nvSpPr>
        <p:spPr>
          <a:xfrm>
            <a:off x="4458000" y="1905300"/>
            <a:ext cx="114000" cy="5103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1"/>
          <p:cNvSpPr/>
          <p:nvPr/>
        </p:nvSpPr>
        <p:spPr>
          <a:xfrm>
            <a:off x="4458000" y="3120400"/>
            <a:ext cx="114000" cy="146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1"/>
          <p:cNvSpPr/>
          <p:nvPr/>
        </p:nvSpPr>
        <p:spPr>
          <a:xfrm>
            <a:off x="4458000" y="3266800"/>
            <a:ext cx="114000" cy="5220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31"/>
          <p:cNvSpPr/>
          <p:nvPr/>
        </p:nvSpPr>
        <p:spPr>
          <a:xfrm>
            <a:off x="2109025" y="1912325"/>
            <a:ext cx="114000" cy="6918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62" name="Google Shape;462;p31"/>
          <p:cNvCxnSpPr/>
          <p:nvPr/>
        </p:nvCxnSpPr>
        <p:spPr>
          <a:xfrm>
            <a:off x="1685600" y="1300375"/>
            <a:ext cx="993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63" name="Google Shape;463;p31"/>
          <p:cNvCxnSpPr/>
          <p:nvPr/>
        </p:nvCxnSpPr>
        <p:spPr>
          <a:xfrm>
            <a:off x="1791450" y="1153825"/>
            <a:ext cx="0" cy="83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464" name="Google Shape;464;p31"/>
          <p:cNvSpPr txBox="1"/>
          <p:nvPr/>
        </p:nvSpPr>
        <p:spPr>
          <a:xfrm>
            <a:off x="1958425" y="1056175"/>
            <a:ext cx="415200" cy="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Weg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31"/>
          <p:cNvSpPr txBox="1"/>
          <p:nvPr/>
        </p:nvSpPr>
        <p:spPr>
          <a:xfrm>
            <a:off x="1465825" y="1451125"/>
            <a:ext cx="415200" cy="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Zeit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6" name="Google Shape;466;p31"/>
          <p:cNvSpPr txBox="1"/>
          <p:nvPr/>
        </p:nvSpPr>
        <p:spPr>
          <a:xfrm>
            <a:off x="474500" y="2118425"/>
            <a:ext cx="16671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packet time = packet size / data rate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7" name="Google Shape;467;p31"/>
          <p:cNvSpPr txBox="1"/>
          <p:nvPr/>
        </p:nvSpPr>
        <p:spPr>
          <a:xfrm>
            <a:off x="4572000" y="3037500"/>
            <a:ext cx="23859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ack packet time = ack packet size / data rate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31"/>
          <p:cNvSpPr txBox="1"/>
          <p:nvPr/>
        </p:nvSpPr>
        <p:spPr>
          <a:xfrm>
            <a:off x="4561700" y="2002450"/>
            <a:ext cx="4152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delay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31"/>
          <p:cNvSpPr txBox="1"/>
          <p:nvPr/>
        </p:nvSpPr>
        <p:spPr>
          <a:xfrm>
            <a:off x="4529125" y="3388000"/>
            <a:ext cx="4152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delay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31"/>
          <p:cNvSpPr txBox="1"/>
          <p:nvPr/>
        </p:nvSpPr>
        <p:spPr>
          <a:xfrm>
            <a:off x="5799200" y="1300375"/>
            <a:ext cx="2385900" cy="4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data rate - delay - product: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max. number of bits stored inside channel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31"/>
          <p:cNvSpPr/>
          <p:nvPr/>
        </p:nvSpPr>
        <p:spPr>
          <a:xfrm flipH="1">
            <a:off x="6588000" y="2604250"/>
            <a:ext cx="255900" cy="11787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31"/>
          <p:cNvSpPr/>
          <p:nvPr/>
        </p:nvSpPr>
        <p:spPr>
          <a:xfrm flipH="1">
            <a:off x="7248400" y="1912325"/>
            <a:ext cx="255900" cy="18765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31"/>
          <p:cNvSpPr txBox="1"/>
          <p:nvPr/>
        </p:nvSpPr>
        <p:spPr>
          <a:xfrm>
            <a:off x="7571600" y="2710775"/>
            <a:ext cx="4152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RTT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31"/>
          <p:cNvSpPr txBox="1"/>
          <p:nvPr/>
        </p:nvSpPr>
        <p:spPr>
          <a:xfrm>
            <a:off x="6882625" y="3053800"/>
            <a:ext cx="415200" cy="27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RTD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650485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TCP Header</a:t>
            </a:r>
            <a:endParaRPr/>
          </a:p>
        </p:txBody>
      </p:sp>
      <p:pic>
        <p:nvPicPr>
          <p:cNvPr id="89" name="Google Shape;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6325" y="1017725"/>
            <a:ext cx="4442189" cy="382097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9"/>
          <p:cNvSpPr txBox="1"/>
          <p:nvPr/>
        </p:nvSpPr>
        <p:spPr>
          <a:xfrm>
            <a:off x="2309825" y="4591350"/>
            <a:ext cx="4075200" cy="4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700"/>
              <a:t>Source: </a:t>
            </a:r>
            <a:r>
              <a:rPr lang="de" sz="700" u="sng">
                <a:solidFill>
                  <a:schemeClr val="hlink"/>
                </a:solidFill>
                <a:hlinkClick r:id="rId4"/>
              </a:rPr>
              <a:t>https://de.wikipedia.org/wiki/Transmission_Control_Protocol#Aufbau_des_TCP-Headers</a:t>
            </a:r>
            <a:endParaRPr sz="7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oogle Shape;95;p20"/>
          <p:cNvGrpSpPr/>
          <p:nvPr/>
        </p:nvGrpSpPr>
        <p:grpSpPr>
          <a:xfrm>
            <a:off x="1146151" y="81800"/>
            <a:ext cx="7930794" cy="4995001"/>
            <a:chOff x="459870" y="226397"/>
            <a:chExt cx="5617505" cy="3721503"/>
          </a:xfrm>
        </p:grpSpPr>
        <p:sp>
          <p:nvSpPr>
            <p:cNvPr id="96" name="Google Shape;96;p20"/>
            <p:cNvSpPr/>
            <p:nvPr/>
          </p:nvSpPr>
          <p:spPr>
            <a:xfrm>
              <a:off x="459875" y="226400"/>
              <a:ext cx="5617500" cy="3721500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0"/>
            <p:cNvSpPr txBox="1"/>
            <p:nvPr/>
          </p:nvSpPr>
          <p:spPr>
            <a:xfrm>
              <a:off x="459870" y="226397"/>
              <a:ext cx="1657800" cy="25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FEC - </a:t>
              </a:r>
              <a:r>
                <a:rPr lang="de" sz="1000"/>
                <a:t>Forward Error Correction</a:t>
              </a:r>
              <a:endParaRPr sz="1000"/>
            </a:p>
          </p:txBody>
        </p:sp>
      </p:grpSp>
      <p:grpSp>
        <p:nvGrpSpPr>
          <p:cNvPr id="98" name="Google Shape;98;p20"/>
          <p:cNvGrpSpPr/>
          <p:nvPr/>
        </p:nvGrpSpPr>
        <p:grpSpPr>
          <a:xfrm>
            <a:off x="1306048" y="888792"/>
            <a:ext cx="7592049" cy="4016176"/>
            <a:chOff x="771150" y="827775"/>
            <a:chExt cx="5086800" cy="2815800"/>
          </a:xfrm>
        </p:grpSpPr>
        <p:sp>
          <p:nvSpPr>
            <p:cNvPr id="99" name="Google Shape;99;p20"/>
            <p:cNvSpPr/>
            <p:nvPr/>
          </p:nvSpPr>
          <p:spPr>
            <a:xfrm>
              <a:off x="771150" y="827775"/>
              <a:ext cx="5086800" cy="2815800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0"/>
            <p:cNvSpPr txBox="1"/>
            <p:nvPr/>
          </p:nvSpPr>
          <p:spPr>
            <a:xfrm>
              <a:off x="771153" y="827780"/>
              <a:ext cx="1551900" cy="257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FED - </a:t>
              </a:r>
              <a:r>
                <a:rPr lang="de" sz="1000"/>
                <a:t>Forward Error Detection</a:t>
              </a:r>
              <a:endParaRPr sz="1000"/>
            </a:p>
          </p:txBody>
        </p:sp>
      </p:grpSp>
      <p:grpSp>
        <p:nvGrpSpPr>
          <p:cNvPr id="101" name="Google Shape;101;p20"/>
          <p:cNvGrpSpPr/>
          <p:nvPr/>
        </p:nvGrpSpPr>
        <p:grpSpPr>
          <a:xfrm>
            <a:off x="1465716" y="1581970"/>
            <a:ext cx="7271106" cy="3190211"/>
            <a:chOff x="1089525" y="1471590"/>
            <a:chExt cx="4471500" cy="1917310"/>
          </a:xfrm>
        </p:grpSpPr>
        <p:sp>
          <p:nvSpPr>
            <p:cNvPr id="102" name="Google Shape;102;p20"/>
            <p:cNvSpPr/>
            <p:nvPr/>
          </p:nvSpPr>
          <p:spPr>
            <a:xfrm>
              <a:off x="1089525" y="1471600"/>
              <a:ext cx="4471500" cy="1917300"/>
            </a:xfrm>
            <a:prstGeom prst="rect">
              <a:avLst/>
            </a:prstGeom>
            <a:solidFill>
              <a:srgbClr val="FFD9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0"/>
            <p:cNvSpPr txBox="1"/>
            <p:nvPr/>
          </p:nvSpPr>
          <p:spPr>
            <a:xfrm>
              <a:off x="1089532" y="1471590"/>
              <a:ext cx="1548300" cy="242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MAC - </a:t>
              </a:r>
              <a:r>
                <a:rPr lang="de" sz="1000"/>
                <a:t>Medium Access Channel</a:t>
              </a:r>
              <a:endParaRPr sz="1000"/>
            </a:p>
          </p:txBody>
        </p:sp>
      </p:grpSp>
      <p:grpSp>
        <p:nvGrpSpPr>
          <p:cNvPr id="104" name="Google Shape;104;p20"/>
          <p:cNvGrpSpPr/>
          <p:nvPr/>
        </p:nvGrpSpPr>
        <p:grpSpPr>
          <a:xfrm>
            <a:off x="1615470" y="2225478"/>
            <a:ext cx="6951714" cy="2413842"/>
            <a:chOff x="1485750" y="2002222"/>
            <a:chExt cx="3777900" cy="1181403"/>
          </a:xfrm>
        </p:grpSpPr>
        <p:sp>
          <p:nvSpPr>
            <p:cNvPr id="105" name="Google Shape;105;p20"/>
            <p:cNvSpPr/>
            <p:nvPr/>
          </p:nvSpPr>
          <p:spPr>
            <a:xfrm>
              <a:off x="1485750" y="2002225"/>
              <a:ext cx="3777900" cy="1181400"/>
            </a:xfrm>
            <a:prstGeom prst="rect">
              <a:avLst/>
            </a:prstGeom>
            <a:solidFill>
              <a:srgbClr val="6D9EEB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0"/>
            <p:cNvSpPr txBox="1"/>
            <p:nvPr/>
          </p:nvSpPr>
          <p:spPr>
            <a:xfrm>
              <a:off x="1485754" y="2002222"/>
              <a:ext cx="925200" cy="19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IP - I</a:t>
              </a:r>
              <a:r>
                <a:rPr lang="de" sz="1000"/>
                <a:t>nternet Protocol</a:t>
              </a:r>
              <a:endParaRPr sz="1000"/>
            </a:p>
          </p:txBody>
        </p:sp>
      </p:grpSp>
      <p:grpSp>
        <p:nvGrpSpPr>
          <p:cNvPr id="107" name="Google Shape;107;p20"/>
          <p:cNvGrpSpPr/>
          <p:nvPr/>
        </p:nvGrpSpPr>
        <p:grpSpPr>
          <a:xfrm>
            <a:off x="1755272" y="3025273"/>
            <a:ext cx="6661199" cy="1490706"/>
            <a:chOff x="1167375" y="2419650"/>
            <a:chExt cx="4294500" cy="1068300"/>
          </a:xfrm>
        </p:grpSpPr>
        <p:sp>
          <p:nvSpPr>
            <p:cNvPr id="108" name="Google Shape;108;p20"/>
            <p:cNvSpPr/>
            <p:nvPr/>
          </p:nvSpPr>
          <p:spPr>
            <a:xfrm>
              <a:off x="1167375" y="2419650"/>
              <a:ext cx="4294500" cy="1068300"/>
            </a:xfrm>
            <a:prstGeom prst="rect">
              <a:avLst/>
            </a:prstGeom>
            <a:solidFill>
              <a:srgbClr val="E06666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0"/>
            <p:cNvSpPr txBox="1"/>
            <p:nvPr/>
          </p:nvSpPr>
          <p:spPr>
            <a:xfrm>
              <a:off x="1167376" y="2419654"/>
              <a:ext cx="1764900" cy="29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TCP - </a:t>
              </a:r>
              <a:r>
                <a:rPr lang="de" sz="1000"/>
                <a:t>Transmission Control Protocol</a:t>
              </a:r>
              <a:endParaRPr sz="1000"/>
            </a:p>
          </p:txBody>
        </p:sp>
      </p:grpSp>
      <p:grpSp>
        <p:nvGrpSpPr>
          <p:cNvPr id="110" name="Google Shape;110;p20"/>
          <p:cNvGrpSpPr/>
          <p:nvPr/>
        </p:nvGrpSpPr>
        <p:grpSpPr>
          <a:xfrm>
            <a:off x="1905300" y="3948669"/>
            <a:ext cx="6372605" cy="466104"/>
            <a:chOff x="1995118" y="2752150"/>
            <a:chExt cx="3311132" cy="629700"/>
          </a:xfrm>
        </p:grpSpPr>
        <p:sp>
          <p:nvSpPr>
            <p:cNvPr id="111" name="Google Shape;111;p20"/>
            <p:cNvSpPr/>
            <p:nvPr/>
          </p:nvSpPr>
          <p:spPr>
            <a:xfrm>
              <a:off x="1995150" y="2752150"/>
              <a:ext cx="3311100" cy="6297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0"/>
            <p:cNvSpPr txBox="1"/>
            <p:nvPr/>
          </p:nvSpPr>
          <p:spPr>
            <a:xfrm>
              <a:off x="1995118" y="2752158"/>
              <a:ext cx="425400" cy="457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200"/>
                <a:t>Payload</a:t>
              </a:r>
              <a:endParaRPr sz="1200"/>
            </a:p>
          </p:txBody>
        </p:sp>
      </p:grpSp>
      <p:sp>
        <p:nvSpPr>
          <p:cNvPr id="113" name="Google Shape;113;p20"/>
          <p:cNvSpPr txBox="1"/>
          <p:nvPr/>
        </p:nvSpPr>
        <p:spPr>
          <a:xfrm>
            <a:off x="3516250" y="81800"/>
            <a:ext cx="55608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e.g. 802.3an 10 Gigabit Ethernet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payload (1723 bits), redundancy (2048 bits)</a:t>
            </a:r>
            <a:endParaRPr sz="1000"/>
          </a:p>
        </p:txBody>
      </p:sp>
      <p:sp>
        <p:nvSpPr>
          <p:cNvPr id="114" name="Google Shape;114;p20"/>
          <p:cNvSpPr txBox="1"/>
          <p:nvPr/>
        </p:nvSpPr>
        <p:spPr>
          <a:xfrm>
            <a:off x="3622375" y="888800"/>
            <a:ext cx="5275800" cy="6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</a:rPr>
              <a:t>e.g. CRC-32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payload (&lt;see below&gt; bit), redundancy (32 bit)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(&lt;64 bytes: 8-bit CRC; &lt;16K bytes: 16-bit CRC; &lt;512M bytes: 32-bit CRC)</a:t>
            </a:r>
            <a:endParaRPr sz="1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rgbClr val="242729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10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15" name="Google Shape;115;p20"/>
          <p:cNvSpPr txBox="1"/>
          <p:nvPr/>
        </p:nvSpPr>
        <p:spPr>
          <a:xfrm>
            <a:off x="3848775" y="1581975"/>
            <a:ext cx="4887900" cy="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e.g. Ethernet: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preamble (8 byte), destination address (6 byte), source address </a:t>
            </a:r>
            <a:r>
              <a:rPr lang="de" sz="1000">
                <a:solidFill>
                  <a:schemeClr val="dk1"/>
                </a:solidFill>
              </a:rPr>
              <a:t>(6 byte)</a:t>
            </a:r>
            <a:r>
              <a:rPr lang="de" sz="1000"/>
              <a:t>, length, payload (0 - 1500 byte), pad (0 - 46 byte), checksum (4 byte)</a:t>
            </a:r>
            <a:endParaRPr sz="1000"/>
          </a:p>
        </p:txBody>
      </p:sp>
      <p:sp>
        <p:nvSpPr>
          <p:cNvPr id="116" name="Google Shape;116;p20"/>
          <p:cNvSpPr txBox="1"/>
          <p:nvPr/>
        </p:nvSpPr>
        <p:spPr>
          <a:xfrm>
            <a:off x="3679275" y="2225475"/>
            <a:ext cx="4887900" cy="81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e.g. IPv4: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Version (4 bit), IHL - IP header length (4 bit), Total length in bytes (16 bit), …,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Protocol (8 bit), …, source address (32 bit), </a:t>
            </a:r>
            <a:r>
              <a:rPr lang="de" sz="1000">
                <a:solidFill>
                  <a:schemeClr val="dk1"/>
                </a:solidFill>
              </a:rPr>
              <a:t>destination address (32 bit),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</a:rPr>
              <a:t>payload ((2^16 - sizeof(header)) byte)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117" name="Google Shape;117;p20"/>
          <p:cNvGrpSpPr/>
          <p:nvPr/>
        </p:nvGrpSpPr>
        <p:grpSpPr>
          <a:xfrm flipH="1">
            <a:off x="0" y="81797"/>
            <a:ext cx="1068600" cy="2585666"/>
            <a:chOff x="0" y="4655024"/>
            <a:chExt cx="1068600" cy="1168187"/>
          </a:xfrm>
        </p:grpSpPr>
        <p:grpSp>
          <p:nvGrpSpPr>
            <p:cNvPr id="118" name="Google Shape;118;p20"/>
            <p:cNvGrpSpPr/>
            <p:nvPr/>
          </p:nvGrpSpPr>
          <p:grpSpPr>
            <a:xfrm>
              <a:off x="0" y="4889269"/>
              <a:ext cx="1068600" cy="933943"/>
              <a:chOff x="305700" y="2910655"/>
              <a:chExt cx="1068600" cy="892700"/>
            </a:xfrm>
          </p:grpSpPr>
          <p:sp>
            <p:nvSpPr>
              <p:cNvPr id="119" name="Google Shape;119;p20"/>
              <p:cNvSpPr txBox="1"/>
              <p:nvPr/>
            </p:nvSpPr>
            <p:spPr>
              <a:xfrm>
                <a:off x="305700" y="3580455"/>
                <a:ext cx="1068600" cy="222900"/>
              </a:xfrm>
              <a:prstGeom prst="rect">
                <a:avLst/>
              </a:prstGeom>
              <a:solidFill>
                <a:srgbClr val="93C47D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" sz="1000"/>
                  <a:t>Physical layer</a:t>
                </a:r>
                <a:endParaRPr sz="1000"/>
              </a:p>
            </p:txBody>
          </p:sp>
          <p:sp>
            <p:nvSpPr>
              <p:cNvPr id="120" name="Google Shape;120;p20"/>
              <p:cNvSpPr txBox="1"/>
              <p:nvPr/>
            </p:nvSpPr>
            <p:spPr>
              <a:xfrm>
                <a:off x="305700" y="3357557"/>
                <a:ext cx="1068600" cy="222900"/>
              </a:xfrm>
              <a:prstGeom prst="rect">
                <a:avLst/>
              </a:prstGeom>
              <a:solidFill>
                <a:srgbClr val="FFD966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" sz="1000"/>
                  <a:t>Data link layer</a:t>
                </a:r>
                <a:endParaRPr sz="100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000"/>
              </a:p>
            </p:txBody>
          </p:sp>
          <p:sp>
            <p:nvSpPr>
              <p:cNvPr id="121" name="Google Shape;121;p20"/>
              <p:cNvSpPr txBox="1"/>
              <p:nvPr/>
            </p:nvSpPr>
            <p:spPr>
              <a:xfrm>
                <a:off x="305700" y="3134660"/>
                <a:ext cx="1068600" cy="222900"/>
              </a:xfrm>
              <a:prstGeom prst="rect">
                <a:avLst/>
              </a:prstGeom>
              <a:solidFill>
                <a:srgbClr val="6D9EEB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" sz="1000"/>
                  <a:t>Network layer</a:t>
                </a:r>
                <a:endParaRPr sz="1000"/>
              </a:p>
            </p:txBody>
          </p:sp>
          <p:sp>
            <p:nvSpPr>
              <p:cNvPr id="122" name="Google Shape;122;p20"/>
              <p:cNvSpPr txBox="1"/>
              <p:nvPr/>
            </p:nvSpPr>
            <p:spPr>
              <a:xfrm>
                <a:off x="305700" y="2910655"/>
                <a:ext cx="1068600" cy="222900"/>
              </a:xfrm>
              <a:prstGeom prst="rect">
                <a:avLst/>
              </a:prstGeom>
              <a:solidFill>
                <a:srgbClr val="E06666"/>
              </a:solidFill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de" sz="1000"/>
                  <a:t>Transport layer</a:t>
                </a:r>
                <a:endParaRPr sz="1000"/>
              </a:p>
            </p:txBody>
          </p:sp>
        </p:grpSp>
        <p:sp>
          <p:nvSpPr>
            <p:cNvPr id="123" name="Google Shape;123;p20"/>
            <p:cNvSpPr txBox="1"/>
            <p:nvPr/>
          </p:nvSpPr>
          <p:spPr>
            <a:xfrm>
              <a:off x="0" y="4655024"/>
              <a:ext cx="1068600" cy="2331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000"/>
                <a:t>Applicat. layer</a:t>
              </a:r>
              <a:endParaRPr sz="1000"/>
            </a:p>
          </p:txBody>
        </p:sp>
      </p:grpSp>
      <p:sp>
        <p:nvSpPr>
          <p:cNvPr id="124" name="Google Shape;124;p20"/>
          <p:cNvSpPr txBox="1"/>
          <p:nvPr/>
        </p:nvSpPr>
        <p:spPr>
          <a:xfrm>
            <a:off x="4457225" y="3024100"/>
            <a:ext cx="3959100" cy="8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e.g. TCP: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source port (16 bit), </a:t>
            </a:r>
            <a:r>
              <a:rPr lang="de" sz="1000">
                <a:solidFill>
                  <a:schemeClr val="dk1"/>
                </a:solidFill>
              </a:rPr>
              <a:t>destination port (16 bit),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</a:rPr>
              <a:t>sequence number (32 bit),  acknowledgement number (32 bit),</a:t>
            </a:r>
            <a:endParaRPr sz="1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dk1"/>
              </a:solidFill>
            </a:endParaRPr>
          </a:p>
        </p:txBody>
      </p:sp>
      <p:sp>
        <p:nvSpPr>
          <p:cNvPr id="125" name="Google Shape;125;p20"/>
          <p:cNvSpPr txBox="1"/>
          <p:nvPr/>
        </p:nvSpPr>
        <p:spPr>
          <a:xfrm>
            <a:off x="3028900" y="3948675"/>
            <a:ext cx="1849800" cy="36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e.g. VIB (</a:t>
            </a:r>
            <a:r>
              <a:rPr lang="de" sz="1000" b="1"/>
              <a:t>V</a:t>
            </a:r>
            <a:r>
              <a:rPr lang="de" sz="1000"/>
              <a:t>ery </a:t>
            </a:r>
            <a:r>
              <a:rPr lang="de" sz="1000" b="1"/>
              <a:t>I</a:t>
            </a:r>
            <a:r>
              <a:rPr lang="de" sz="1000"/>
              <a:t>mportant </a:t>
            </a:r>
            <a:r>
              <a:rPr lang="de" sz="1000" b="1"/>
              <a:t>B</a:t>
            </a:r>
            <a:r>
              <a:rPr lang="de" sz="1000"/>
              <a:t>its) 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126" name="Google Shape;126;p20"/>
          <p:cNvGrpSpPr/>
          <p:nvPr/>
        </p:nvGrpSpPr>
        <p:grpSpPr>
          <a:xfrm>
            <a:off x="-325" y="2667475"/>
            <a:ext cx="1069244" cy="514800"/>
            <a:chOff x="-2500" y="4262375"/>
            <a:chExt cx="1178100" cy="514800"/>
          </a:xfrm>
        </p:grpSpPr>
        <p:sp>
          <p:nvSpPr>
            <p:cNvPr id="127" name="Google Shape;127;p20"/>
            <p:cNvSpPr txBox="1"/>
            <p:nvPr/>
          </p:nvSpPr>
          <p:spPr>
            <a:xfrm flipH="1">
              <a:off x="-2500" y="4262375"/>
              <a:ext cx="1178100" cy="514800"/>
            </a:xfrm>
            <a:prstGeom prst="rect">
              <a:avLst/>
            </a:prstGeom>
            <a:solidFill>
              <a:srgbClr val="93C47D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000"/>
            </a:p>
          </p:txBody>
        </p:sp>
        <p:pic>
          <p:nvPicPr>
            <p:cNvPr id="128" name="Google Shape;128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2175" y="4306500"/>
              <a:ext cx="948753" cy="43640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/>
          <p:nvPr/>
        </p:nvSpPr>
        <p:spPr>
          <a:xfrm>
            <a:off x="-158" y="1930"/>
            <a:ext cx="321000" cy="5143500"/>
          </a:xfrm>
          <a:prstGeom prst="rect">
            <a:avLst/>
          </a:prstGeom>
          <a:solidFill>
            <a:srgbClr val="E0666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1"/>
          <p:cNvSpPr txBox="1"/>
          <p:nvPr/>
        </p:nvSpPr>
        <p:spPr>
          <a:xfrm rot="-5400000">
            <a:off x="-477600" y="2417293"/>
            <a:ext cx="12321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 layer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1"/>
          <p:cNvSpPr/>
          <p:nvPr/>
        </p:nvSpPr>
        <p:spPr>
          <a:xfrm>
            <a:off x="8823035" y="0"/>
            <a:ext cx="321000" cy="51435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1"/>
          <p:cNvSpPr txBox="1"/>
          <p:nvPr/>
        </p:nvSpPr>
        <p:spPr>
          <a:xfrm rot="-5400000">
            <a:off x="7665125" y="3686700"/>
            <a:ext cx="26367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Devices: 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Transport Gateway</a:t>
            </a:r>
            <a:endParaRPr sz="1100"/>
          </a:p>
        </p:txBody>
      </p:sp>
      <p:sp>
        <p:nvSpPr>
          <p:cNvPr id="137" name="Google Shape;137;p21"/>
          <p:cNvSpPr/>
          <p:nvPr/>
        </p:nvSpPr>
        <p:spPr>
          <a:xfrm rot="-5400000">
            <a:off x="5259045" y="4426185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 sz="1000"/>
          </a:p>
        </p:txBody>
      </p:sp>
      <p:sp>
        <p:nvSpPr>
          <p:cNvPr id="138" name="Google Shape;138;p21"/>
          <p:cNvSpPr/>
          <p:nvPr/>
        </p:nvSpPr>
        <p:spPr>
          <a:xfrm rot="5400000">
            <a:off x="2988765" y="4426350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1"/>
          <p:cNvSpPr/>
          <p:nvPr/>
        </p:nvSpPr>
        <p:spPr>
          <a:xfrm rot="5400000">
            <a:off x="2315065" y="161088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X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1"/>
          <p:cNvSpPr/>
          <p:nvPr/>
        </p:nvSpPr>
        <p:spPr>
          <a:xfrm rot="5400000">
            <a:off x="2988765" y="161088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Y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1"/>
          <p:cNvSpPr/>
          <p:nvPr/>
        </p:nvSpPr>
        <p:spPr>
          <a:xfrm rot="5400000">
            <a:off x="3662465" y="159163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Z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1"/>
          <p:cNvSpPr/>
          <p:nvPr/>
        </p:nvSpPr>
        <p:spPr>
          <a:xfrm rot="-5400000">
            <a:off x="5932740" y="158200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X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21"/>
          <p:cNvSpPr/>
          <p:nvPr/>
        </p:nvSpPr>
        <p:spPr>
          <a:xfrm rot="-5400000">
            <a:off x="5259040" y="158200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Y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1"/>
          <p:cNvSpPr/>
          <p:nvPr/>
        </p:nvSpPr>
        <p:spPr>
          <a:xfrm rot="-5400000">
            <a:off x="4585340" y="160125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Appl. Port Z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2349775" y="1569375"/>
            <a:ext cx="21657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TCP implementation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(Tahoe, Reno, Vegas, Cubic, ...)</a:t>
            </a:r>
            <a:endParaRPr sz="1000"/>
          </a:p>
        </p:txBody>
      </p:sp>
      <p:cxnSp>
        <p:nvCxnSpPr>
          <p:cNvPr id="146" name="Google Shape;146;p21"/>
          <p:cNvCxnSpPr>
            <a:stCxn id="140" idx="3"/>
            <a:endCxn id="145" idx="0"/>
          </p:cNvCxnSpPr>
          <p:nvPr/>
        </p:nvCxnSpPr>
        <p:spPr>
          <a:xfrm>
            <a:off x="3432615" y="889638"/>
            <a:ext cx="0" cy="679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7" name="Google Shape;147;p21"/>
          <p:cNvSpPr txBox="1"/>
          <p:nvPr/>
        </p:nvSpPr>
        <p:spPr>
          <a:xfrm>
            <a:off x="4620050" y="2788525"/>
            <a:ext cx="21657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Forward Packets to correct ports</a:t>
            </a:r>
            <a:endParaRPr sz="1000"/>
          </a:p>
        </p:txBody>
      </p:sp>
      <p:cxnSp>
        <p:nvCxnSpPr>
          <p:cNvPr id="148" name="Google Shape;148;p21"/>
          <p:cNvCxnSpPr>
            <a:stCxn id="137" idx="3"/>
            <a:endCxn id="147" idx="2"/>
          </p:cNvCxnSpPr>
          <p:nvPr/>
        </p:nvCxnSpPr>
        <p:spPr>
          <a:xfrm rot="10800000">
            <a:off x="5702895" y="3328635"/>
            <a:ext cx="0" cy="93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9" name="Google Shape;149;p21"/>
          <p:cNvCxnSpPr>
            <a:stCxn id="147" idx="0"/>
            <a:endCxn id="143" idx="1"/>
          </p:cNvCxnSpPr>
          <p:nvPr/>
        </p:nvCxnSpPr>
        <p:spPr>
          <a:xfrm rot="10800000">
            <a:off x="5702900" y="886825"/>
            <a:ext cx="0" cy="1901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0" name="Google Shape;150;p21"/>
          <p:cNvCxnSpPr>
            <a:endCxn id="144" idx="1"/>
          </p:cNvCxnSpPr>
          <p:nvPr/>
        </p:nvCxnSpPr>
        <p:spPr>
          <a:xfrm rot="10800000">
            <a:off x="5029190" y="888675"/>
            <a:ext cx="0" cy="190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1" name="Google Shape;151;p21"/>
          <p:cNvCxnSpPr>
            <a:endCxn id="142" idx="1"/>
          </p:cNvCxnSpPr>
          <p:nvPr/>
        </p:nvCxnSpPr>
        <p:spPr>
          <a:xfrm rot="10800000">
            <a:off x="6376590" y="886750"/>
            <a:ext cx="0" cy="1903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52" name="Google Shape;152;p21"/>
          <p:cNvSpPr txBox="1"/>
          <p:nvPr/>
        </p:nvSpPr>
        <p:spPr>
          <a:xfrm>
            <a:off x="2349775" y="2109425"/>
            <a:ext cx="2165700" cy="1642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Tahoe: Slow start until threshold; additive increase until packet loss; reset CW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Reno: Listen to 3rd dup. Ack; resend missing packet; divide CW and threshold in half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Vegas: use dynamic RTTs to manage outgoing packets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Cubic: Use cubic equation to calculate CW</a:t>
            </a:r>
            <a:endParaRPr sz="1000"/>
          </a:p>
        </p:txBody>
      </p:sp>
      <p:cxnSp>
        <p:nvCxnSpPr>
          <p:cNvPr id="153" name="Google Shape;153;p21"/>
          <p:cNvCxnSpPr>
            <a:stCxn id="139" idx="3"/>
          </p:cNvCxnSpPr>
          <p:nvPr/>
        </p:nvCxnSpPr>
        <p:spPr>
          <a:xfrm>
            <a:off x="2758915" y="889638"/>
            <a:ext cx="0" cy="679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4" name="Google Shape;154;p21"/>
          <p:cNvCxnSpPr>
            <a:stCxn id="141" idx="3"/>
          </p:cNvCxnSpPr>
          <p:nvPr/>
        </p:nvCxnSpPr>
        <p:spPr>
          <a:xfrm>
            <a:off x="4106315" y="887713"/>
            <a:ext cx="0" cy="68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5" name="Google Shape;155;p21"/>
          <p:cNvCxnSpPr>
            <a:stCxn id="152" idx="2"/>
            <a:endCxn id="138" idx="1"/>
          </p:cNvCxnSpPr>
          <p:nvPr/>
        </p:nvCxnSpPr>
        <p:spPr>
          <a:xfrm>
            <a:off x="3432625" y="3751625"/>
            <a:ext cx="0" cy="51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6" name="Google Shape;1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4401" y="3593451"/>
            <a:ext cx="1908851" cy="1395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930" y="3797154"/>
            <a:ext cx="1908849" cy="1268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/>
          <p:nvPr/>
        </p:nvSpPr>
        <p:spPr>
          <a:xfrm>
            <a:off x="8823035" y="0"/>
            <a:ext cx="321000" cy="51435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2"/>
          <p:cNvSpPr txBox="1"/>
          <p:nvPr/>
        </p:nvSpPr>
        <p:spPr>
          <a:xfrm rot="-5400000">
            <a:off x="8017775" y="4039350"/>
            <a:ext cx="1931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Devices: Router</a:t>
            </a:r>
            <a:endParaRPr sz="1100"/>
          </a:p>
        </p:txBody>
      </p:sp>
      <p:sp>
        <p:nvSpPr>
          <p:cNvPr id="170" name="Google Shape;170;p22"/>
          <p:cNvSpPr/>
          <p:nvPr/>
        </p:nvSpPr>
        <p:spPr>
          <a:xfrm rot="-5400000">
            <a:off x="5262700" y="4414625"/>
            <a:ext cx="887700" cy="56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sp>
        <p:nvSpPr>
          <p:cNvPr id="171" name="Google Shape;171;p22"/>
          <p:cNvSpPr/>
          <p:nvPr/>
        </p:nvSpPr>
        <p:spPr>
          <a:xfrm rot="5400000">
            <a:off x="2993010" y="4414192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grpSp>
        <p:nvGrpSpPr>
          <p:cNvPr id="172" name="Google Shape;172;p22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173" name="Google Shape;173;p22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22"/>
            <p:cNvSpPr txBox="1"/>
            <p:nvPr/>
          </p:nvSpPr>
          <p:spPr>
            <a:xfrm rot="-5400000">
              <a:off x="-723150" y="2435225"/>
              <a:ext cx="1767000" cy="2769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Network layer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5" name="Google Shape;175;p22"/>
          <p:cNvSpPr txBox="1"/>
          <p:nvPr/>
        </p:nvSpPr>
        <p:spPr>
          <a:xfrm>
            <a:off x="5173300" y="1799925"/>
            <a:ext cx="10665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 my Database?</a:t>
            </a:r>
            <a:endParaRPr/>
          </a:p>
        </p:txBody>
      </p:sp>
      <p:sp>
        <p:nvSpPr>
          <p:cNvPr id="176" name="Google Shape;176;p22"/>
          <p:cNvSpPr txBox="1"/>
          <p:nvPr/>
        </p:nvSpPr>
        <p:spPr>
          <a:xfrm>
            <a:off x="5291800" y="3148917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yes</a:t>
            </a:r>
            <a:endParaRPr/>
          </a:p>
        </p:txBody>
      </p:sp>
      <p:sp>
        <p:nvSpPr>
          <p:cNvPr id="177" name="Google Shape;177;p22"/>
          <p:cNvSpPr txBox="1"/>
          <p:nvPr/>
        </p:nvSpPr>
        <p:spPr>
          <a:xfrm rot="3030005">
            <a:off x="4429695" y="3059960"/>
            <a:ext cx="540029" cy="359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no</a:t>
            </a:r>
            <a:endParaRPr/>
          </a:p>
        </p:txBody>
      </p:sp>
      <p:sp>
        <p:nvSpPr>
          <p:cNvPr id="178" name="Google Shape;178;p22"/>
          <p:cNvSpPr txBox="1"/>
          <p:nvPr/>
        </p:nvSpPr>
        <p:spPr>
          <a:xfrm>
            <a:off x="6599500" y="2693825"/>
            <a:ext cx="2097600" cy="1561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/>
              <a:t>Algorithms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Distance-vector routing algorithm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bellman-ford algorithm)</a:t>
            </a:r>
            <a:endParaRPr sz="11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Link-state routing algorithm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dijkstra algorithm) </a:t>
            </a:r>
            <a:endParaRPr/>
          </a:p>
        </p:txBody>
      </p:sp>
      <p:cxnSp>
        <p:nvCxnSpPr>
          <p:cNvPr id="179" name="Google Shape;179;p22"/>
          <p:cNvCxnSpPr>
            <a:stCxn id="175" idx="3"/>
            <a:endCxn id="178" idx="1"/>
          </p:cNvCxnSpPr>
          <p:nvPr/>
        </p:nvCxnSpPr>
        <p:spPr>
          <a:xfrm>
            <a:off x="6239800" y="2069925"/>
            <a:ext cx="359700" cy="140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0" name="Google Shape;180;p22"/>
          <p:cNvCxnSpPr>
            <a:stCxn id="175" idx="0"/>
            <a:endCxn id="181" idx="1"/>
          </p:cNvCxnSpPr>
          <p:nvPr/>
        </p:nvCxnSpPr>
        <p:spPr>
          <a:xfrm rot="10800000">
            <a:off x="5702950" y="887625"/>
            <a:ext cx="3600" cy="91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2" name="Google Shape;182;p22"/>
          <p:cNvCxnSpPr>
            <a:stCxn id="183" idx="1"/>
            <a:endCxn id="184" idx="3"/>
          </p:cNvCxnSpPr>
          <p:nvPr/>
        </p:nvCxnSpPr>
        <p:spPr>
          <a:xfrm rot="10800000">
            <a:off x="4246900" y="1614975"/>
            <a:ext cx="2591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185" name="Google Shape;185;p22"/>
          <p:cNvSpPr txBox="1"/>
          <p:nvPr/>
        </p:nvSpPr>
        <p:spPr>
          <a:xfrm flipH="1">
            <a:off x="4572012" y="1344900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is basis of</a:t>
            </a:r>
            <a:endParaRPr sz="900"/>
          </a:p>
        </p:txBody>
      </p:sp>
      <p:cxnSp>
        <p:nvCxnSpPr>
          <p:cNvPr id="186" name="Google Shape;186;p22"/>
          <p:cNvCxnSpPr>
            <a:stCxn id="178" idx="0"/>
            <a:endCxn id="183" idx="2"/>
          </p:cNvCxnSpPr>
          <p:nvPr/>
        </p:nvCxnSpPr>
        <p:spPr>
          <a:xfrm rot="10800000">
            <a:off x="7648300" y="1795025"/>
            <a:ext cx="0" cy="898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187" name="Google Shape;187;p22"/>
          <p:cNvSpPr txBox="1"/>
          <p:nvPr/>
        </p:nvSpPr>
        <p:spPr>
          <a:xfrm>
            <a:off x="4986688" y="3528212"/>
            <a:ext cx="14397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 my local network?</a:t>
            </a:r>
            <a:endParaRPr/>
          </a:p>
        </p:txBody>
      </p:sp>
      <p:cxnSp>
        <p:nvCxnSpPr>
          <p:cNvPr id="188" name="Google Shape;188;p22"/>
          <p:cNvCxnSpPr>
            <a:stCxn id="187" idx="0"/>
            <a:endCxn id="189" idx="2"/>
          </p:cNvCxnSpPr>
          <p:nvPr/>
        </p:nvCxnSpPr>
        <p:spPr>
          <a:xfrm rot="10800000">
            <a:off x="5706538" y="3170012"/>
            <a:ext cx="0" cy="35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9" name="Google Shape;189;p22"/>
          <p:cNvSpPr txBox="1"/>
          <p:nvPr/>
        </p:nvSpPr>
        <p:spPr>
          <a:xfrm>
            <a:off x="5069488" y="2810045"/>
            <a:ext cx="1274100" cy="36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 me?</a:t>
            </a:r>
            <a:endParaRPr/>
          </a:p>
        </p:txBody>
      </p:sp>
      <p:sp>
        <p:nvSpPr>
          <p:cNvPr id="184" name="Google Shape;184;p22"/>
          <p:cNvSpPr txBox="1"/>
          <p:nvPr/>
        </p:nvSpPr>
        <p:spPr>
          <a:xfrm>
            <a:off x="2626850" y="1344984"/>
            <a:ext cx="16200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Forwarding table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(longest prefix matching)</a:t>
            </a:r>
            <a:endParaRPr sz="1000"/>
          </a:p>
        </p:txBody>
      </p:sp>
      <p:sp>
        <p:nvSpPr>
          <p:cNvPr id="183" name="Google Shape;183;p22"/>
          <p:cNvSpPr txBox="1"/>
          <p:nvPr/>
        </p:nvSpPr>
        <p:spPr>
          <a:xfrm>
            <a:off x="6838300" y="1434975"/>
            <a:ext cx="1620000" cy="36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Routing table</a:t>
            </a:r>
            <a:endParaRPr/>
          </a:p>
        </p:txBody>
      </p:sp>
      <p:sp>
        <p:nvSpPr>
          <p:cNvPr id="190" name="Google Shape;190;p22"/>
          <p:cNvSpPr txBox="1"/>
          <p:nvPr/>
        </p:nvSpPr>
        <p:spPr>
          <a:xfrm flipH="1">
            <a:off x="7686850" y="2065375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generates</a:t>
            </a:r>
            <a:endParaRPr sz="900"/>
          </a:p>
        </p:txBody>
      </p:sp>
      <p:sp>
        <p:nvSpPr>
          <p:cNvPr id="191" name="Google Shape;191;p22"/>
          <p:cNvSpPr txBox="1"/>
          <p:nvPr/>
        </p:nvSpPr>
        <p:spPr>
          <a:xfrm>
            <a:off x="5249509" y="2394986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yes</a:t>
            </a:r>
            <a:endParaRPr/>
          </a:p>
        </p:txBody>
      </p:sp>
      <p:sp>
        <p:nvSpPr>
          <p:cNvPr id="181" name="Google Shape;181;p22"/>
          <p:cNvSpPr/>
          <p:nvPr/>
        </p:nvSpPr>
        <p:spPr>
          <a:xfrm rot="-5400000">
            <a:off x="5259045" y="158985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 sz="1000"/>
          </a:p>
        </p:txBody>
      </p:sp>
      <p:sp>
        <p:nvSpPr>
          <p:cNvPr id="192" name="Google Shape;192;p22"/>
          <p:cNvSpPr/>
          <p:nvPr/>
        </p:nvSpPr>
        <p:spPr>
          <a:xfrm rot="5400000">
            <a:off x="2988765" y="159150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3" name="Google Shape;193;p22"/>
          <p:cNvCxnSpPr>
            <a:stCxn id="189" idx="0"/>
            <a:endCxn id="175" idx="2"/>
          </p:cNvCxnSpPr>
          <p:nvPr/>
        </p:nvCxnSpPr>
        <p:spPr>
          <a:xfrm rot="10800000">
            <a:off x="5706538" y="2339945"/>
            <a:ext cx="0" cy="47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4" name="Google Shape;194;p22"/>
          <p:cNvSpPr txBox="1"/>
          <p:nvPr/>
        </p:nvSpPr>
        <p:spPr>
          <a:xfrm>
            <a:off x="5726902" y="955771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no</a:t>
            </a:r>
            <a:endParaRPr/>
          </a:p>
        </p:txBody>
      </p:sp>
      <p:cxnSp>
        <p:nvCxnSpPr>
          <p:cNvPr id="195" name="Google Shape;195;p22"/>
          <p:cNvCxnSpPr>
            <a:stCxn id="187" idx="1"/>
            <a:endCxn id="184" idx="2"/>
          </p:cNvCxnSpPr>
          <p:nvPr/>
        </p:nvCxnSpPr>
        <p:spPr>
          <a:xfrm rot="10800000">
            <a:off x="3436888" y="1885112"/>
            <a:ext cx="1549800" cy="1913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6" name="Google Shape;196;p22"/>
          <p:cNvSpPr txBox="1"/>
          <p:nvPr/>
        </p:nvSpPr>
        <p:spPr>
          <a:xfrm>
            <a:off x="6376492" y="2284573"/>
            <a:ext cx="540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yes</a:t>
            </a:r>
            <a:endParaRPr/>
          </a:p>
        </p:txBody>
      </p:sp>
      <p:cxnSp>
        <p:nvCxnSpPr>
          <p:cNvPr id="197" name="Google Shape;197;p22"/>
          <p:cNvCxnSpPr>
            <a:stCxn id="192" idx="3"/>
            <a:endCxn id="184" idx="0"/>
          </p:cNvCxnSpPr>
          <p:nvPr/>
        </p:nvCxnSpPr>
        <p:spPr>
          <a:xfrm>
            <a:off x="3432615" y="887700"/>
            <a:ext cx="4200" cy="457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8" name="Google Shape;198;p22"/>
          <p:cNvCxnSpPr>
            <a:stCxn id="184" idx="2"/>
            <a:endCxn id="171" idx="1"/>
          </p:cNvCxnSpPr>
          <p:nvPr/>
        </p:nvCxnSpPr>
        <p:spPr>
          <a:xfrm>
            <a:off x="3436850" y="1884984"/>
            <a:ext cx="0" cy="2370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9" name="Google Shape;199;p22"/>
          <p:cNvCxnSpPr>
            <a:stCxn id="189" idx="1"/>
            <a:endCxn id="184" idx="2"/>
          </p:cNvCxnSpPr>
          <p:nvPr/>
        </p:nvCxnSpPr>
        <p:spPr>
          <a:xfrm rot="10800000">
            <a:off x="3436888" y="1884845"/>
            <a:ext cx="1632600" cy="110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0" name="Google Shape;200;p22"/>
          <p:cNvSpPr txBox="1"/>
          <p:nvPr/>
        </p:nvSpPr>
        <p:spPr>
          <a:xfrm rot="1976389">
            <a:off x="4519894" y="2394887"/>
            <a:ext cx="540130" cy="360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no</a:t>
            </a:r>
            <a:endParaRPr/>
          </a:p>
        </p:txBody>
      </p:sp>
      <p:grpSp>
        <p:nvGrpSpPr>
          <p:cNvPr id="201" name="Google Shape;201;p22"/>
          <p:cNvGrpSpPr/>
          <p:nvPr/>
        </p:nvGrpSpPr>
        <p:grpSpPr>
          <a:xfrm>
            <a:off x="352950" y="2938250"/>
            <a:ext cx="4075200" cy="859950"/>
            <a:chOff x="310500" y="3907625"/>
            <a:chExt cx="4075200" cy="859950"/>
          </a:xfrm>
        </p:grpSpPr>
        <p:grpSp>
          <p:nvGrpSpPr>
            <p:cNvPr id="202" name="Google Shape;202;p22"/>
            <p:cNvGrpSpPr/>
            <p:nvPr/>
          </p:nvGrpSpPr>
          <p:grpSpPr>
            <a:xfrm flipH="1">
              <a:off x="526375" y="4213475"/>
              <a:ext cx="2652374" cy="554100"/>
              <a:chOff x="6293573" y="3351150"/>
              <a:chExt cx="2486523" cy="554100"/>
            </a:xfrm>
          </p:grpSpPr>
          <p:sp>
            <p:nvSpPr>
              <p:cNvPr id="203" name="Google Shape;203;p22"/>
              <p:cNvSpPr/>
              <p:nvPr/>
            </p:nvSpPr>
            <p:spPr>
              <a:xfrm rot="10800000">
                <a:off x="6326692" y="3497375"/>
                <a:ext cx="1226700" cy="31260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12700" cap="flat" cmpd="sng">
                <a:solidFill>
                  <a:srgbClr val="31538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204" name="Google Shape;204;p22"/>
              <p:cNvGrpSpPr/>
              <p:nvPr/>
            </p:nvGrpSpPr>
            <p:grpSpPr>
              <a:xfrm>
                <a:off x="6293573" y="3351150"/>
                <a:ext cx="2486523" cy="554100"/>
                <a:chOff x="6293573" y="3351150"/>
                <a:chExt cx="2486523" cy="554100"/>
              </a:xfrm>
            </p:grpSpPr>
            <p:sp>
              <p:nvSpPr>
                <p:cNvPr id="205" name="Google Shape;205;p22"/>
                <p:cNvSpPr txBox="1"/>
                <p:nvPr/>
              </p:nvSpPr>
              <p:spPr>
                <a:xfrm>
                  <a:off x="7553396" y="3351150"/>
                  <a:ext cx="1226700" cy="554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68575" tIns="34275" rIns="68575" bIns="34275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de" sz="14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DHCP</a:t>
                  </a:r>
                  <a:endParaRPr sz="1100"/>
                </a:p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de" sz="9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(Dynamic Host</a:t>
                  </a:r>
                  <a:endParaRPr sz="1100"/>
                </a:p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de" sz="9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Configuration Protocol)</a:t>
                  </a:r>
                  <a:endParaRPr sz="14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06" name="Google Shape;206;p22"/>
                <p:cNvSpPr txBox="1"/>
                <p:nvPr/>
              </p:nvSpPr>
              <p:spPr>
                <a:xfrm>
                  <a:off x="6293573" y="3528875"/>
                  <a:ext cx="1226700" cy="2712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68575" tIns="34275" rIns="68575" bIns="34275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de" sz="1200">
                      <a:solidFill>
                        <a:schemeClr val="dk1"/>
                      </a:solidFill>
                      <a:latin typeface="Calibri"/>
                      <a:ea typeface="Calibri"/>
                      <a:cs typeface="Calibri"/>
                      <a:sym typeface="Calibri"/>
                    </a:rPr>
                    <a:t>ask for IP address</a:t>
                  </a:r>
                  <a:endParaRPr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207" name="Google Shape;207;p22"/>
            <p:cNvSpPr txBox="1"/>
            <p:nvPr/>
          </p:nvSpPr>
          <p:spPr>
            <a:xfrm>
              <a:off x="310500" y="3907625"/>
              <a:ext cx="4075200" cy="47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6000"/>
                <a:t>(           )</a:t>
              </a:r>
              <a:endParaRPr sz="6000"/>
            </a:p>
          </p:txBody>
        </p:sp>
      </p:grpSp>
      <p:cxnSp>
        <p:nvCxnSpPr>
          <p:cNvPr id="208" name="Google Shape;208;p22"/>
          <p:cNvCxnSpPr>
            <a:endCxn id="187" idx="2"/>
          </p:cNvCxnSpPr>
          <p:nvPr/>
        </p:nvCxnSpPr>
        <p:spPr>
          <a:xfrm rot="10800000">
            <a:off x="5706538" y="4068212"/>
            <a:ext cx="6900" cy="16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3"/>
          <p:cNvSpPr txBox="1"/>
          <p:nvPr/>
        </p:nvSpPr>
        <p:spPr>
          <a:xfrm rot="-5400000">
            <a:off x="8017775" y="4039350"/>
            <a:ext cx="19314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Devices: Router</a:t>
            </a:r>
            <a:endParaRPr sz="1100"/>
          </a:p>
        </p:txBody>
      </p:sp>
      <p:sp>
        <p:nvSpPr>
          <p:cNvPr id="214" name="Google Shape;214;p23"/>
          <p:cNvSpPr/>
          <p:nvPr/>
        </p:nvSpPr>
        <p:spPr>
          <a:xfrm rot="-5400000">
            <a:off x="5262700" y="4414625"/>
            <a:ext cx="887700" cy="56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sp>
        <p:nvSpPr>
          <p:cNvPr id="215" name="Google Shape;215;p23"/>
          <p:cNvSpPr/>
          <p:nvPr/>
        </p:nvSpPr>
        <p:spPr>
          <a:xfrm rot="5400000">
            <a:off x="2993010" y="4414192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sp>
        <p:nvSpPr>
          <p:cNvPr id="216" name="Google Shape;216;p23"/>
          <p:cNvSpPr txBox="1"/>
          <p:nvPr/>
        </p:nvSpPr>
        <p:spPr>
          <a:xfrm>
            <a:off x="6673150" y="1473075"/>
            <a:ext cx="2097600" cy="15612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b="1"/>
              <a:t>Algorithms</a:t>
            </a:r>
            <a:endParaRPr b="1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Distance-vector routing algorithm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bellman-ford algorithm)</a:t>
            </a:r>
            <a:endParaRPr sz="1100"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Link-state routing algorithm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(e.g. dijkstra algorithm) </a:t>
            </a:r>
            <a:endParaRPr/>
          </a:p>
        </p:txBody>
      </p:sp>
      <p:cxnSp>
        <p:nvCxnSpPr>
          <p:cNvPr id="217" name="Google Shape;217;p23"/>
          <p:cNvCxnSpPr>
            <a:stCxn id="218" idx="1"/>
            <a:endCxn id="219" idx="3"/>
          </p:cNvCxnSpPr>
          <p:nvPr/>
        </p:nvCxnSpPr>
        <p:spPr>
          <a:xfrm rot="10800000">
            <a:off x="6512938" y="3780875"/>
            <a:ext cx="399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220" name="Google Shape;220;p23"/>
          <p:cNvSpPr txBox="1"/>
          <p:nvPr/>
        </p:nvSpPr>
        <p:spPr>
          <a:xfrm flipH="1">
            <a:off x="6516612" y="3960875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is basis of</a:t>
            </a:r>
            <a:endParaRPr sz="900"/>
          </a:p>
        </p:txBody>
      </p:sp>
      <p:cxnSp>
        <p:nvCxnSpPr>
          <p:cNvPr id="221" name="Google Shape;221;p23"/>
          <p:cNvCxnSpPr>
            <a:stCxn id="216" idx="2"/>
            <a:endCxn id="218" idx="0"/>
          </p:cNvCxnSpPr>
          <p:nvPr/>
        </p:nvCxnSpPr>
        <p:spPr>
          <a:xfrm>
            <a:off x="7721950" y="3034275"/>
            <a:ext cx="0" cy="566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219" name="Google Shape;219;p23"/>
          <p:cNvSpPr txBox="1"/>
          <p:nvPr/>
        </p:nvSpPr>
        <p:spPr>
          <a:xfrm>
            <a:off x="4892900" y="3510884"/>
            <a:ext cx="16200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Forwarding table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(longest prefix matching)</a:t>
            </a:r>
            <a:endParaRPr sz="1000"/>
          </a:p>
        </p:txBody>
      </p:sp>
      <p:sp>
        <p:nvSpPr>
          <p:cNvPr id="218" name="Google Shape;218;p23"/>
          <p:cNvSpPr txBox="1"/>
          <p:nvPr/>
        </p:nvSpPr>
        <p:spPr>
          <a:xfrm>
            <a:off x="6911938" y="3600875"/>
            <a:ext cx="1620000" cy="36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Routing table</a:t>
            </a:r>
            <a:endParaRPr/>
          </a:p>
        </p:txBody>
      </p:sp>
      <p:sp>
        <p:nvSpPr>
          <p:cNvPr id="222" name="Google Shape;222;p23"/>
          <p:cNvSpPr txBox="1"/>
          <p:nvPr/>
        </p:nvSpPr>
        <p:spPr>
          <a:xfrm flipH="1">
            <a:off x="7721950" y="3113700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generates</a:t>
            </a:r>
            <a:endParaRPr sz="900"/>
          </a:p>
        </p:txBody>
      </p:sp>
      <p:sp>
        <p:nvSpPr>
          <p:cNvPr id="223" name="Google Shape;223;p23"/>
          <p:cNvSpPr/>
          <p:nvPr/>
        </p:nvSpPr>
        <p:spPr>
          <a:xfrm rot="-5400000">
            <a:off x="5259045" y="158985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 sz="1000"/>
          </a:p>
        </p:txBody>
      </p:sp>
      <p:sp>
        <p:nvSpPr>
          <p:cNvPr id="224" name="Google Shape;224;p23"/>
          <p:cNvSpPr/>
          <p:nvPr/>
        </p:nvSpPr>
        <p:spPr>
          <a:xfrm rot="5400000">
            <a:off x="2988765" y="159150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TCP packet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25" name="Google Shape;225;p23"/>
          <p:cNvCxnSpPr>
            <a:stCxn id="214" idx="3"/>
            <a:endCxn id="219" idx="2"/>
          </p:cNvCxnSpPr>
          <p:nvPr/>
        </p:nvCxnSpPr>
        <p:spPr>
          <a:xfrm rot="10800000">
            <a:off x="5702950" y="4050875"/>
            <a:ext cx="3600" cy="204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6" name="Google Shape;226;p23"/>
          <p:cNvSpPr txBox="1"/>
          <p:nvPr/>
        </p:nvSpPr>
        <p:spPr>
          <a:xfrm>
            <a:off x="5173300" y="1983663"/>
            <a:ext cx="10665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For me?</a:t>
            </a:r>
            <a:endParaRPr/>
          </a:p>
        </p:txBody>
      </p:sp>
      <p:sp>
        <p:nvSpPr>
          <p:cNvPr id="227" name="Google Shape;227;p23"/>
          <p:cNvSpPr txBox="1"/>
          <p:nvPr/>
        </p:nvSpPr>
        <p:spPr>
          <a:xfrm>
            <a:off x="4783700" y="1176775"/>
            <a:ext cx="1837200" cy="36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DHCP, ggf. NAT</a:t>
            </a:r>
            <a:endParaRPr/>
          </a:p>
        </p:txBody>
      </p:sp>
      <p:cxnSp>
        <p:nvCxnSpPr>
          <p:cNvPr id="228" name="Google Shape;228;p23"/>
          <p:cNvCxnSpPr>
            <a:stCxn id="219" idx="1"/>
            <a:endCxn id="215" idx="1"/>
          </p:cNvCxnSpPr>
          <p:nvPr/>
        </p:nvCxnSpPr>
        <p:spPr>
          <a:xfrm flipH="1">
            <a:off x="3437000" y="3780884"/>
            <a:ext cx="1455900" cy="47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9" name="Google Shape;229;p23"/>
          <p:cNvCxnSpPr/>
          <p:nvPr/>
        </p:nvCxnSpPr>
        <p:spPr>
          <a:xfrm>
            <a:off x="3432615" y="887700"/>
            <a:ext cx="1462200" cy="260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30" name="Google Shape;230;p23"/>
          <p:cNvSpPr txBox="1"/>
          <p:nvPr/>
        </p:nvSpPr>
        <p:spPr>
          <a:xfrm flipH="1">
            <a:off x="6276387" y="1553875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yes</a:t>
            </a:r>
            <a:endParaRPr sz="900"/>
          </a:p>
        </p:txBody>
      </p:sp>
      <p:sp>
        <p:nvSpPr>
          <p:cNvPr id="231" name="Google Shape;231;p23"/>
          <p:cNvSpPr txBox="1"/>
          <p:nvPr/>
        </p:nvSpPr>
        <p:spPr>
          <a:xfrm flipH="1">
            <a:off x="6419937" y="2996175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cxnSp>
        <p:nvCxnSpPr>
          <p:cNvPr id="232" name="Google Shape;232;p23"/>
          <p:cNvCxnSpPr>
            <a:stCxn id="219" idx="0"/>
            <a:endCxn id="226" idx="2"/>
          </p:cNvCxnSpPr>
          <p:nvPr/>
        </p:nvCxnSpPr>
        <p:spPr>
          <a:xfrm rot="10800000" flipH="1">
            <a:off x="5702900" y="2523584"/>
            <a:ext cx="3600" cy="98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3" name="Google Shape;233;p23"/>
          <p:cNvCxnSpPr>
            <a:stCxn id="226" idx="3"/>
            <a:endCxn id="216" idx="1"/>
          </p:cNvCxnSpPr>
          <p:nvPr/>
        </p:nvCxnSpPr>
        <p:spPr>
          <a:xfrm>
            <a:off x="6239800" y="2253663"/>
            <a:ext cx="433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34" name="Google Shape;234;p23"/>
          <p:cNvSpPr txBox="1"/>
          <p:nvPr/>
        </p:nvSpPr>
        <p:spPr>
          <a:xfrm flipH="1">
            <a:off x="5779062" y="1621775"/>
            <a:ext cx="900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no</a:t>
            </a:r>
            <a:endParaRPr sz="900"/>
          </a:p>
        </p:txBody>
      </p:sp>
      <p:sp>
        <p:nvSpPr>
          <p:cNvPr id="235" name="Google Shape;235;p23"/>
          <p:cNvSpPr txBox="1"/>
          <p:nvPr/>
        </p:nvSpPr>
        <p:spPr>
          <a:xfrm flipH="1">
            <a:off x="5668250" y="2802375"/>
            <a:ext cx="813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for my local network</a:t>
            </a:r>
            <a:endParaRPr sz="900"/>
          </a:p>
        </p:txBody>
      </p:sp>
      <p:sp>
        <p:nvSpPr>
          <p:cNvPr id="236" name="Google Shape;236;p23"/>
          <p:cNvSpPr txBox="1"/>
          <p:nvPr/>
        </p:nvSpPr>
        <p:spPr>
          <a:xfrm rot="-1123492" flipH="1">
            <a:off x="3742125" y="3642465"/>
            <a:ext cx="899932" cy="276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900"/>
              <a:t>not for my local network</a:t>
            </a:r>
            <a:endParaRPr sz="900"/>
          </a:p>
        </p:txBody>
      </p:sp>
      <p:cxnSp>
        <p:nvCxnSpPr>
          <p:cNvPr id="237" name="Google Shape;237;p23"/>
          <p:cNvCxnSpPr>
            <a:stCxn id="226" idx="0"/>
            <a:endCxn id="227" idx="2"/>
          </p:cNvCxnSpPr>
          <p:nvPr/>
        </p:nvCxnSpPr>
        <p:spPr>
          <a:xfrm rot="10800000">
            <a:off x="5702350" y="1536663"/>
            <a:ext cx="4200" cy="447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8" name="Google Shape;238;p23"/>
          <p:cNvCxnSpPr>
            <a:stCxn id="227" idx="0"/>
            <a:endCxn id="223" idx="1"/>
          </p:cNvCxnSpPr>
          <p:nvPr/>
        </p:nvCxnSpPr>
        <p:spPr>
          <a:xfrm rot="10800000" flipH="1">
            <a:off x="5702300" y="887575"/>
            <a:ext cx="600" cy="28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9" name="Google Shape;239;p23"/>
          <p:cNvCxnSpPr>
            <a:stCxn id="227" idx="3"/>
          </p:cNvCxnSpPr>
          <p:nvPr/>
        </p:nvCxnSpPr>
        <p:spPr>
          <a:xfrm>
            <a:off x="6620900" y="1356775"/>
            <a:ext cx="2206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40" name="Google Shape;240;p23"/>
          <p:cNvCxnSpPr>
            <a:stCxn id="227" idx="1"/>
          </p:cNvCxnSpPr>
          <p:nvPr/>
        </p:nvCxnSpPr>
        <p:spPr>
          <a:xfrm rot="10800000">
            <a:off x="314300" y="1356775"/>
            <a:ext cx="4469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41" name="Google Shape;241;p23"/>
          <p:cNvSpPr txBox="1"/>
          <p:nvPr/>
        </p:nvSpPr>
        <p:spPr>
          <a:xfrm>
            <a:off x="399275" y="980925"/>
            <a:ext cx="37692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Local IP address space</a:t>
            </a:r>
            <a:endParaRPr/>
          </a:p>
        </p:txBody>
      </p:sp>
      <p:sp>
        <p:nvSpPr>
          <p:cNvPr id="242" name="Google Shape;242;p23"/>
          <p:cNvSpPr txBox="1"/>
          <p:nvPr/>
        </p:nvSpPr>
        <p:spPr>
          <a:xfrm>
            <a:off x="399275" y="1356775"/>
            <a:ext cx="37692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Global IP address space</a:t>
            </a:r>
            <a:endParaRPr/>
          </a:p>
        </p:txBody>
      </p:sp>
      <p:sp>
        <p:nvSpPr>
          <p:cNvPr id="243" name="Google Shape;243;p23"/>
          <p:cNvSpPr/>
          <p:nvPr/>
        </p:nvSpPr>
        <p:spPr>
          <a:xfrm>
            <a:off x="8823035" y="0"/>
            <a:ext cx="321000" cy="51435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4" name="Google Shape;244;p23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245" name="Google Shape;245;p23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23"/>
            <p:cNvSpPr txBox="1"/>
            <p:nvPr/>
          </p:nvSpPr>
          <p:spPr>
            <a:xfrm rot="-5400000">
              <a:off x="-723150" y="2435225"/>
              <a:ext cx="1767000" cy="276900"/>
            </a:xfrm>
            <a:prstGeom prst="rect">
              <a:avLst/>
            </a:prstGeom>
            <a:solidFill>
              <a:srgbClr val="6D9EEB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Network layer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4"/>
          <p:cNvSpPr/>
          <p:nvPr/>
        </p:nvSpPr>
        <p:spPr>
          <a:xfrm rot="-5400000">
            <a:off x="3589381" y="4548768"/>
            <a:ext cx="738000" cy="45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Success / failure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2" name="Google Shape;252;p24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253" name="Google Shape;253;p24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24"/>
            <p:cNvSpPr txBox="1"/>
            <p:nvPr/>
          </p:nvSpPr>
          <p:spPr>
            <a:xfrm rot="-5400000">
              <a:off x="-746700" y="2435232"/>
              <a:ext cx="1814100" cy="2769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MAC </a:t>
              </a:r>
              <a:r>
                <a:rPr lang="d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Subl</a:t>
              </a: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ayer</a:t>
              </a:r>
              <a:endParaRPr sz="1100"/>
            </a:p>
          </p:txBody>
        </p:sp>
      </p:grpSp>
      <p:grpSp>
        <p:nvGrpSpPr>
          <p:cNvPr id="255" name="Google Shape;255;p24"/>
          <p:cNvGrpSpPr/>
          <p:nvPr/>
        </p:nvGrpSpPr>
        <p:grpSpPr>
          <a:xfrm>
            <a:off x="8823035" y="0"/>
            <a:ext cx="321000" cy="5145422"/>
            <a:chOff x="8823035" y="0"/>
            <a:chExt cx="321000" cy="5145422"/>
          </a:xfrm>
        </p:grpSpPr>
        <p:sp>
          <p:nvSpPr>
            <p:cNvPr id="256" name="Google Shape;256;p24"/>
            <p:cNvSpPr/>
            <p:nvPr/>
          </p:nvSpPr>
          <p:spPr>
            <a:xfrm>
              <a:off x="8823035" y="0"/>
              <a:ext cx="321000" cy="5143500"/>
            </a:xfrm>
            <a:prstGeom prst="rect">
              <a:avLst/>
            </a:prstGeom>
            <a:solidFill>
              <a:srgbClr val="66FF33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24"/>
            <p:cNvSpPr txBox="1"/>
            <p:nvPr/>
          </p:nvSpPr>
          <p:spPr>
            <a:xfrm rot="-5400000">
              <a:off x="7769725" y="3793172"/>
              <a:ext cx="24276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Devices: Switch, Bridge</a:t>
              </a:r>
              <a:endParaRPr sz="1100"/>
            </a:p>
          </p:txBody>
        </p:sp>
      </p:grpSp>
      <p:sp>
        <p:nvSpPr>
          <p:cNvPr id="258" name="Google Shape;258;p24"/>
          <p:cNvSpPr txBox="1"/>
          <p:nvPr/>
        </p:nvSpPr>
        <p:spPr>
          <a:xfrm>
            <a:off x="2469200" y="1342350"/>
            <a:ext cx="19353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ARP</a:t>
            </a:r>
            <a:endParaRPr sz="10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</a:t>
            </a:r>
            <a:r>
              <a:rPr lang="de" sz="1000" b="1"/>
              <a:t>A</a:t>
            </a:r>
            <a:r>
              <a:rPr lang="de" sz="1000"/>
              <a:t>ddress </a:t>
            </a:r>
            <a:r>
              <a:rPr lang="de" sz="1000" b="1"/>
              <a:t>R</a:t>
            </a:r>
            <a:r>
              <a:rPr lang="de" sz="1000"/>
              <a:t>esolution </a:t>
            </a:r>
            <a:r>
              <a:rPr lang="de" sz="1000" b="1"/>
              <a:t>P</a:t>
            </a:r>
            <a:r>
              <a:rPr lang="de" sz="1000"/>
              <a:t>rotocol)</a:t>
            </a:r>
            <a:endParaRPr sz="1000"/>
          </a:p>
        </p:txBody>
      </p:sp>
      <p:cxnSp>
        <p:nvCxnSpPr>
          <p:cNvPr id="259" name="Google Shape;259;p24"/>
          <p:cNvCxnSpPr>
            <a:stCxn id="260" idx="3"/>
            <a:endCxn id="258" idx="0"/>
          </p:cNvCxnSpPr>
          <p:nvPr/>
        </p:nvCxnSpPr>
        <p:spPr>
          <a:xfrm>
            <a:off x="3436860" y="875542"/>
            <a:ext cx="0" cy="466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1" name="Google Shape;261;p24"/>
          <p:cNvSpPr txBox="1"/>
          <p:nvPr/>
        </p:nvSpPr>
        <p:spPr>
          <a:xfrm>
            <a:off x="2013850" y="2291125"/>
            <a:ext cx="970200" cy="8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Step 1: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Ask for MAC</a:t>
            </a:r>
            <a:endParaRPr sz="1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for given IP</a:t>
            </a:r>
            <a:endParaRPr sz="1000"/>
          </a:p>
        </p:txBody>
      </p:sp>
      <p:sp>
        <p:nvSpPr>
          <p:cNvPr id="262" name="Google Shape;262;p24"/>
          <p:cNvSpPr txBox="1"/>
          <p:nvPr/>
        </p:nvSpPr>
        <p:spPr>
          <a:xfrm>
            <a:off x="3279613" y="2291125"/>
            <a:ext cx="8562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Step 3: </a:t>
            </a:r>
            <a:r>
              <a:rPr lang="de" sz="1000"/>
              <a:t>Send Packet to destination MAC</a:t>
            </a:r>
            <a:endParaRPr sz="1000"/>
          </a:p>
        </p:txBody>
      </p:sp>
      <p:sp>
        <p:nvSpPr>
          <p:cNvPr id="263" name="Google Shape;263;p24"/>
          <p:cNvSpPr txBox="1"/>
          <p:nvPr/>
        </p:nvSpPr>
        <p:spPr>
          <a:xfrm>
            <a:off x="5143150" y="3419775"/>
            <a:ext cx="11268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Is ARP response?</a:t>
            </a:r>
            <a:endParaRPr/>
          </a:p>
        </p:txBody>
      </p:sp>
      <p:cxnSp>
        <p:nvCxnSpPr>
          <p:cNvPr id="264" name="Google Shape;264;p24"/>
          <p:cNvCxnSpPr>
            <a:stCxn id="265" idx="3"/>
            <a:endCxn id="263" idx="2"/>
          </p:cNvCxnSpPr>
          <p:nvPr/>
        </p:nvCxnSpPr>
        <p:spPr>
          <a:xfrm rot="10800000">
            <a:off x="5706550" y="3959675"/>
            <a:ext cx="0" cy="295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6" name="Google Shape;266;p24"/>
          <p:cNvCxnSpPr>
            <a:stCxn id="263" idx="0"/>
            <a:endCxn id="267" idx="1"/>
          </p:cNvCxnSpPr>
          <p:nvPr/>
        </p:nvCxnSpPr>
        <p:spPr>
          <a:xfrm rot="10800000">
            <a:off x="5706550" y="875475"/>
            <a:ext cx="0" cy="254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8" name="Google Shape;268;p24"/>
          <p:cNvCxnSpPr/>
          <p:nvPr/>
        </p:nvCxnSpPr>
        <p:spPr>
          <a:xfrm rot="10800000">
            <a:off x="4411325" y="1897075"/>
            <a:ext cx="740100" cy="1524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9" name="Google Shape;269;p24"/>
          <p:cNvSpPr txBox="1"/>
          <p:nvPr/>
        </p:nvSpPr>
        <p:spPr>
          <a:xfrm>
            <a:off x="5684850" y="1945000"/>
            <a:ext cx="453900" cy="29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no</a:t>
            </a:r>
            <a:endParaRPr/>
          </a:p>
        </p:txBody>
      </p:sp>
      <p:sp>
        <p:nvSpPr>
          <p:cNvPr id="270" name="Google Shape;270;p24"/>
          <p:cNvSpPr txBox="1"/>
          <p:nvPr/>
        </p:nvSpPr>
        <p:spPr>
          <a:xfrm rot="3797357">
            <a:off x="4442954" y="2305177"/>
            <a:ext cx="1530415" cy="297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yes, Step 2: </a:t>
            </a:r>
            <a:r>
              <a:rPr lang="de" sz="1000"/>
              <a:t>Get requested destination MAC</a:t>
            </a:r>
            <a:endParaRPr sz="1000"/>
          </a:p>
        </p:txBody>
      </p:sp>
      <p:sp>
        <p:nvSpPr>
          <p:cNvPr id="271" name="Google Shape;271;p24"/>
          <p:cNvSpPr txBox="1"/>
          <p:nvPr/>
        </p:nvSpPr>
        <p:spPr>
          <a:xfrm>
            <a:off x="2693900" y="3462713"/>
            <a:ext cx="1485900" cy="540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MAC algorithm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/>
              <a:t>(ALOHA, CSMA, …)</a:t>
            </a:r>
            <a:endParaRPr sz="1000"/>
          </a:p>
        </p:txBody>
      </p:sp>
      <p:cxnSp>
        <p:nvCxnSpPr>
          <p:cNvPr id="272" name="Google Shape;272;p24"/>
          <p:cNvCxnSpPr>
            <a:stCxn id="271" idx="2"/>
            <a:endCxn id="273" idx="1"/>
          </p:cNvCxnSpPr>
          <p:nvPr/>
        </p:nvCxnSpPr>
        <p:spPr>
          <a:xfrm>
            <a:off x="3436850" y="4002713"/>
            <a:ext cx="0" cy="252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4" name="Google Shape;274;p24"/>
          <p:cNvCxnSpPr/>
          <p:nvPr/>
        </p:nvCxnSpPr>
        <p:spPr>
          <a:xfrm>
            <a:off x="2894500" y="1889725"/>
            <a:ext cx="0" cy="1554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5" name="Google Shape;275;p24"/>
          <p:cNvCxnSpPr/>
          <p:nvPr/>
        </p:nvCxnSpPr>
        <p:spPr>
          <a:xfrm>
            <a:off x="4037500" y="1889725"/>
            <a:ext cx="0" cy="1585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6" name="Google Shape;276;p24"/>
          <p:cNvCxnSpPr>
            <a:stCxn id="251" idx="3"/>
          </p:cNvCxnSpPr>
          <p:nvPr/>
        </p:nvCxnSpPr>
        <p:spPr>
          <a:xfrm rot="10800000">
            <a:off x="3958381" y="4007718"/>
            <a:ext cx="0" cy="399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67" name="Google Shape;267;p24"/>
          <p:cNvSpPr/>
          <p:nvPr/>
        </p:nvSpPr>
        <p:spPr>
          <a:xfrm rot="-5400000">
            <a:off x="5262700" y="147425"/>
            <a:ext cx="887700" cy="56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sp>
        <p:nvSpPr>
          <p:cNvPr id="260" name="Google Shape;260;p24"/>
          <p:cNvSpPr/>
          <p:nvPr/>
        </p:nvSpPr>
        <p:spPr>
          <a:xfrm rot="5400000">
            <a:off x="2993010" y="146992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IP packet</a:t>
            </a:r>
            <a:endParaRPr sz="1000"/>
          </a:p>
        </p:txBody>
      </p:sp>
      <p:sp>
        <p:nvSpPr>
          <p:cNvPr id="265" name="Google Shape;265;p24"/>
          <p:cNvSpPr/>
          <p:nvPr/>
        </p:nvSpPr>
        <p:spPr>
          <a:xfrm rot="-5400000">
            <a:off x="5262700" y="4414625"/>
            <a:ext cx="887700" cy="5682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MAC frame</a:t>
            </a:r>
            <a:endParaRPr sz="1000"/>
          </a:p>
        </p:txBody>
      </p:sp>
      <p:sp>
        <p:nvSpPr>
          <p:cNvPr id="273" name="Google Shape;273;p24"/>
          <p:cNvSpPr/>
          <p:nvPr/>
        </p:nvSpPr>
        <p:spPr>
          <a:xfrm rot="5400000">
            <a:off x="2993010" y="4414192"/>
            <a:ext cx="8877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MAC frame</a:t>
            </a: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5"/>
          <p:cNvSpPr/>
          <p:nvPr/>
        </p:nvSpPr>
        <p:spPr>
          <a:xfrm>
            <a:off x="276925" y="342450"/>
            <a:ext cx="8867100" cy="90390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25"/>
          <p:cNvSpPr/>
          <p:nvPr/>
        </p:nvSpPr>
        <p:spPr>
          <a:xfrm>
            <a:off x="275217" y="1232138"/>
            <a:ext cx="8867100" cy="8808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5"/>
          <p:cNvSpPr/>
          <p:nvPr/>
        </p:nvSpPr>
        <p:spPr>
          <a:xfrm>
            <a:off x="272500" y="2112944"/>
            <a:ext cx="8863500" cy="13629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25"/>
          <p:cNvSpPr/>
          <p:nvPr/>
        </p:nvSpPr>
        <p:spPr>
          <a:xfrm>
            <a:off x="272490" y="3475960"/>
            <a:ext cx="8863500" cy="880800"/>
          </a:xfrm>
          <a:prstGeom prst="rect">
            <a:avLst/>
          </a:prstGeom>
          <a:solidFill>
            <a:srgbClr val="FBE4D4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25"/>
          <p:cNvSpPr txBox="1"/>
          <p:nvPr/>
        </p:nvSpPr>
        <p:spPr>
          <a:xfrm rot="-5400000">
            <a:off x="8425" y="3811399"/>
            <a:ext cx="8139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Framing</a:t>
            </a:r>
            <a:endParaRPr sz="1100"/>
          </a:p>
        </p:txBody>
      </p:sp>
      <p:sp>
        <p:nvSpPr>
          <p:cNvPr id="286" name="Google Shape;286;p25"/>
          <p:cNvSpPr txBox="1"/>
          <p:nvPr/>
        </p:nvSpPr>
        <p:spPr>
          <a:xfrm rot="-5400000">
            <a:off x="-50225" y="2456400"/>
            <a:ext cx="1346700" cy="6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Forward</a:t>
            </a:r>
            <a:r>
              <a:rPr lang="de" sz="1100"/>
              <a:t> 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rror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correction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25"/>
          <p:cNvSpPr txBox="1"/>
          <p:nvPr/>
        </p:nvSpPr>
        <p:spPr>
          <a:xfrm rot="-5400000">
            <a:off x="67225" y="1441650"/>
            <a:ext cx="903900" cy="48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detection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5"/>
          <p:cNvSpPr txBox="1"/>
          <p:nvPr/>
        </p:nvSpPr>
        <p:spPr>
          <a:xfrm rot="-5400000">
            <a:off x="161275" y="448999"/>
            <a:ext cx="923700" cy="6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Backward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rror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correction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25"/>
          <p:cNvSpPr txBox="1"/>
          <p:nvPr/>
        </p:nvSpPr>
        <p:spPr>
          <a:xfrm>
            <a:off x="2577676" y="3914422"/>
            <a:ext cx="106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Byte stuffing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25"/>
          <p:cNvSpPr txBox="1"/>
          <p:nvPr/>
        </p:nvSpPr>
        <p:spPr>
          <a:xfrm>
            <a:off x="678814" y="3565769"/>
            <a:ext cx="1515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Character counting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25"/>
          <p:cNvSpPr txBox="1"/>
          <p:nvPr/>
        </p:nvSpPr>
        <p:spPr>
          <a:xfrm>
            <a:off x="4988125" y="3527838"/>
            <a:ext cx="106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Bit stuffing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25"/>
          <p:cNvSpPr txBox="1"/>
          <p:nvPr/>
        </p:nvSpPr>
        <p:spPr>
          <a:xfrm>
            <a:off x="7079913" y="4043775"/>
            <a:ext cx="12573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 violations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25"/>
          <p:cNvSpPr txBox="1"/>
          <p:nvPr/>
        </p:nvSpPr>
        <p:spPr>
          <a:xfrm>
            <a:off x="5580224" y="1478788"/>
            <a:ext cx="1644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Odd / even pairity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25"/>
          <p:cNvSpPr txBox="1"/>
          <p:nvPr/>
        </p:nvSpPr>
        <p:spPr>
          <a:xfrm>
            <a:off x="1256050" y="1234582"/>
            <a:ext cx="28326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CRC (</a:t>
            </a:r>
            <a:r>
              <a:rPr lang="de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yclic </a:t>
            </a:r>
            <a:r>
              <a:rPr lang="de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edundancy </a:t>
            </a:r>
            <a:r>
              <a:rPr lang="de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heck</a:t>
            </a: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32-bit CRC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25"/>
          <p:cNvSpPr txBox="1"/>
          <p:nvPr/>
        </p:nvSpPr>
        <p:spPr>
          <a:xfrm>
            <a:off x="963200" y="3048138"/>
            <a:ext cx="1062600" cy="49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BCH</a:t>
            </a:r>
            <a:r>
              <a:rPr lang="d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Hamming7,4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5"/>
          <p:cNvSpPr txBox="1"/>
          <p:nvPr/>
        </p:nvSpPr>
        <p:spPr>
          <a:xfrm>
            <a:off x="5057613" y="2129250"/>
            <a:ext cx="1689000" cy="4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Convolutional code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encode using a state machine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25"/>
          <p:cNvSpPr txBox="1"/>
          <p:nvPr/>
        </p:nvSpPr>
        <p:spPr>
          <a:xfrm>
            <a:off x="7451725" y="2518115"/>
            <a:ext cx="13713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Viterbi algorithm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decoding conv. codes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5"/>
          <p:cNvSpPr txBox="1"/>
          <p:nvPr/>
        </p:nvSpPr>
        <p:spPr>
          <a:xfrm>
            <a:off x="5057622" y="2912463"/>
            <a:ext cx="1422600" cy="37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Turbo codes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multiple conv. codes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25"/>
          <p:cNvSpPr txBox="1"/>
          <p:nvPr/>
        </p:nvSpPr>
        <p:spPr>
          <a:xfrm>
            <a:off x="7274626" y="1946700"/>
            <a:ext cx="10626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Interleaving</a:t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25"/>
          <p:cNvSpPr txBox="1"/>
          <p:nvPr/>
        </p:nvSpPr>
        <p:spPr>
          <a:xfrm>
            <a:off x="1250900" y="770075"/>
            <a:ext cx="20916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de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utomatic </a:t>
            </a:r>
            <a:r>
              <a:rPr lang="de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epeat re</a:t>
            </a:r>
            <a:r>
              <a:rPr lang="de" sz="1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</a:t>
            </a: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uest protocol)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25"/>
          <p:cNvSpPr/>
          <p:nvPr/>
        </p:nvSpPr>
        <p:spPr>
          <a:xfrm>
            <a:off x="8823035" y="0"/>
            <a:ext cx="321000" cy="5143500"/>
          </a:xfrm>
          <a:prstGeom prst="rect">
            <a:avLst/>
          </a:prstGeom>
          <a:solidFill>
            <a:srgbClr val="66FF3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5"/>
          <p:cNvSpPr txBox="1"/>
          <p:nvPr/>
        </p:nvSpPr>
        <p:spPr>
          <a:xfrm rot="-5400000">
            <a:off x="7923725" y="3942149"/>
            <a:ext cx="21195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Devices: Switch, Bridge</a:t>
            </a:r>
            <a:endParaRPr sz="1100"/>
          </a:p>
        </p:txBody>
      </p:sp>
      <p:grpSp>
        <p:nvGrpSpPr>
          <p:cNvPr id="303" name="Google Shape;303;p25"/>
          <p:cNvGrpSpPr/>
          <p:nvPr/>
        </p:nvGrpSpPr>
        <p:grpSpPr>
          <a:xfrm>
            <a:off x="-158" y="1930"/>
            <a:ext cx="321000" cy="5143500"/>
            <a:chOff x="-158" y="1930"/>
            <a:chExt cx="321000" cy="5143500"/>
          </a:xfrm>
        </p:grpSpPr>
        <p:sp>
          <p:nvSpPr>
            <p:cNvPr id="304" name="Google Shape;304;p25"/>
            <p:cNvSpPr/>
            <p:nvPr/>
          </p:nvSpPr>
          <p:spPr>
            <a:xfrm>
              <a:off x="-158" y="1930"/>
              <a:ext cx="321000" cy="51435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25"/>
            <p:cNvSpPr txBox="1"/>
            <p:nvPr/>
          </p:nvSpPr>
          <p:spPr>
            <a:xfrm rot="-5400000">
              <a:off x="-622212" y="2435222"/>
              <a:ext cx="15651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Data link layer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06" name="Google Shape;306;p25"/>
          <p:cNvSpPr/>
          <p:nvPr/>
        </p:nvSpPr>
        <p:spPr>
          <a:xfrm rot="-5400000">
            <a:off x="3579506" y="146518"/>
            <a:ext cx="738000" cy="453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800">
                <a:latin typeface="Calibri"/>
                <a:ea typeface="Calibri"/>
                <a:cs typeface="Calibri"/>
                <a:sym typeface="Calibri"/>
              </a:rPr>
              <a:t>Success / failure</a:t>
            </a:r>
            <a:endParaRPr sz="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5"/>
          <p:cNvSpPr/>
          <p:nvPr/>
        </p:nvSpPr>
        <p:spPr>
          <a:xfrm rot="5400000">
            <a:off x="2984300" y="155700"/>
            <a:ext cx="9051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MAC frame</a:t>
            </a:r>
            <a:endParaRPr sz="1000"/>
          </a:p>
        </p:txBody>
      </p:sp>
      <p:sp>
        <p:nvSpPr>
          <p:cNvPr id="308" name="Google Shape;308;p25"/>
          <p:cNvSpPr/>
          <p:nvPr/>
        </p:nvSpPr>
        <p:spPr>
          <a:xfrm rot="-5400000">
            <a:off x="5315200" y="4463701"/>
            <a:ext cx="7839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Bitstream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5"/>
          <p:cNvSpPr/>
          <p:nvPr/>
        </p:nvSpPr>
        <p:spPr>
          <a:xfrm rot="5400000">
            <a:off x="3044900" y="4464075"/>
            <a:ext cx="7839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Bitstream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5"/>
          <p:cNvSpPr/>
          <p:nvPr/>
        </p:nvSpPr>
        <p:spPr>
          <a:xfrm rot="-5400000">
            <a:off x="5254600" y="172325"/>
            <a:ext cx="905100" cy="569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MAC frame</a:t>
            </a:r>
            <a:endParaRPr sz="1000"/>
          </a:p>
        </p:txBody>
      </p:sp>
      <p:sp>
        <p:nvSpPr>
          <p:cNvPr id="311" name="Google Shape;311;p25"/>
          <p:cNvSpPr txBox="1"/>
          <p:nvPr/>
        </p:nvSpPr>
        <p:spPr>
          <a:xfrm>
            <a:off x="3176875" y="3060650"/>
            <a:ext cx="1718700" cy="4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latin typeface="Calibri"/>
                <a:ea typeface="Calibri"/>
                <a:cs typeface="Calibri"/>
                <a:sym typeface="Calibri"/>
              </a:rPr>
              <a:t>Reed-Solomon codes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2" name="Google Shape;3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025" y="3842650"/>
            <a:ext cx="1688950" cy="342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8588" y="3535625"/>
            <a:ext cx="2036513" cy="372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4725" y="3833096"/>
            <a:ext cx="2326508" cy="4950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5"/>
          <p:cNvSpPr txBox="1"/>
          <p:nvPr/>
        </p:nvSpPr>
        <p:spPr>
          <a:xfrm>
            <a:off x="6988975" y="3539950"/>
            <a:ext cx="1533300" cy="439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e.g. manchester encoding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_|-|_|-|</a:t>
            </a:r>
            <a:r>
              <a:rPr lang="de" sz="10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__</a:t>
            </a: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-|_|-|_|</a:t>
            </a:r>
            <a:r>
              <a:rPr lang="de" sz="10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---</a:t>
            </a: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|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6" name="Google Shape;316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21223" y="1246348"/>
            <a:ext cx="569400" cy="7537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7" name="Google Shape;317;p25"/>
          <p:cNvGrpSpPr/>
          <p:nvPr/>
        </p:nvGrpSpPr>
        <p:grpSpPr>
          <a:xfrm>
            <a:off x="6861220" y="403045"/>
            <a:ext cx="1241400" cy="820215"/>
            <a:chOff x="6861220" y="403045"/>
            <a:chExt cx="1241400" cy="820215"/>
          </a:xfrm>
        </p:grpSpPr>
        <p:sp>
          <p:nvSpPr>
            <p:cNvPr id="318" name="Google Shape;318;p25"/>
            <p:cNvSpPr txBox="1"/>
            <p:nvPr/>
          </p:nvSpPr>
          <p:spPr>
            <a:xfrm>
              <a:off x="6861220" y="403045"/>
              <a:ext cx="12414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Sliding window</a:t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19" name="Google Shape;319;p2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962475" y="691910"/>
              <a:ext cx="965956" cy="5313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20" name="Google Shape;320;p25"/>
          <p:cNvSpPr/>
          <p:nvPr/>
        </p:nvSpPr>
        <p:spPr>
          <a:xfrm>
            <a:off x="1005350" y="2361700"/>
            <a:ext cx="2582700" cy="27690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25"/>
          <p:cNvSpPr/>
          <p:nvPr/>
        </p:nvSpPr>
        <p:spPr>
          <a:xfrm>
            <a:off x="3298175" y="759525"/>
            <a:ext cx="660925" cy="363700"/>
          </a:xfrm>
          <a:custGeom>
            <a:avLst/>
            <a:gdLst/>
            <a:ahLst/>
            <a:cxnLst/>
            <a:rect l="l" t="t" r="r" b="b"/>
            <a:pathLst>
              <a:path w="26437" h="14548" extrusionOk="0">
                <a:moveTo>
                  <a:pt x="0" y="13611"/>
                </a:moveTo>
                <a:cubicBezTo>
                  <a:pt x="6983" y="13611"/>
                  <a:pt x="14561" y="15925"/>
                  <a:pt x="20941" y="13088"/>
                </a:cubicBezTo>
                <a:cubicBezTo>
                  <a:pt x="25265" y="11166"/>
                  <a:pt x="26437" y="4732"/>
                  <a:pt x="26437" y="0"/>
                </a:cubicBezTo>
              </a:path>
            </a:pathLst>
          </a:cu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sp>
      <p:grpSp>
        <p:nvGrpSpPr>
          <p:cNvPr id="322" name="Google Shape;322;p25"/>
          <p:cNvGrpSpPr/>
          <p:nvPr/>
        </p:nvGrpSpPr>
        <p:grpSpPr>
          <a:xfrm>
            <a:off x="761424" y="2112950"/>
            <a:ext cx="2581087" cy="912538"/>
            <a:chOff x="761424" y="2112950"/>
            <a:chExt cx="2581087" cy="912538"/>
          </a:xfrm>
        </p:grpSpPr>
        <p:sp>
          <p:nvSpPr>
            <p:cNvPr id="323" name="Google Shape;323;p25"/>
            <p:cNvSpPr txBox="1"/>
            <p:nvPr/>
          </p:nvSpPr>
          <p:spPr>
            <a:xfrm>
              <a:off x="761424" y="2112950"/>
              <a:ext cx="2538000" cy="324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000">
                  <a:latin typeface="Calibri"/>
                  <a:ea typeface="Calibri"/>
                  <a:cs typeface="Calibri"/>
                  <a:sym typeface="Calibri"/>
                </a:rPr>
                <a:t>systematic / non-systematic </a:t>
              </a:r>
              <a:r>
                <a:rPr lang="de">
                  <a:latin typeface="Calibri"/>
                  <a:ea typeface="Calibri"/>
                  <a:cs typeface="Calibri"/>
                  <a:sym typeface="Calibri"/>
                </a:rPr>
                <a:t>block codes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24" name="Google Shape;324;p25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850700" y="2457813"/>
              <a:ext cx="1533301" cy="32453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5" name="Google Shape;325;p25"/>
            <p:cNvPicPr preferRelativeResize="0"/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841621" y="2653213"/>
              <a:ext cx="1500890" cy="37227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26" name="Google Shape;326;p25"/>
          <p:cNvPicPr preferRelativeResize="0"/>
          <p:nvPr/>
        </p:nvPicPr>
        <p:blipFill rotWithShape="1">
          <a:blip r:embed="rId10">
            <a:alphaModFix/>
          </a:blip>
          <a:srcRect l="3990" t="5159" r="52008"/>
          <a:stretch/>
        </p:blipFill>
        <p:spPr>
          <a:xfrm>
            <a:off x="3648875" y="1280775"/>
            <a:ext cx="660925" cy="79774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27" name="Google Shape;327;p25"/>
          <p:cNvGrpSpPr/>
          <p:nvPr/>
        </p:nvGrpSpPr>
        <p:grpSpPr>
          <a:xfrm>
            <a:off x="3682013" y="2162475"/>
            <a:ext cx="1213563" cy="851863"/>
            <a:chOff x="3682013" y="2162475"/>
            <a:chExt cx="1213563" cy="851863"/>
          </a:xfrm>
        </p:grpSpPr>
        <p:sp>
          <p:nvSpPr>
            <p:cNvPr id="328" name="Google Shape;328;p25"/>
            <p:cNvSpPr txBox="1"/>
            <p:nvPr/>
          </p:nvSpPr>
          <p:spPr>
            <a:xfrm>
              <a:off x="3682013" y="2574538"/>
              <a:ext cx="1171800" cy="439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000"/>
                <a:t>0011 | 1111</a:t>
              </a:r>
              <a:br>
                <a:rPr lang="de" sz="1000"/>
              </a:br>
              <a:r>
                <a:rPr lang="de" sz="1000"/>
                <a:t>1100 | 0000</a:t>
              </a:r>
              <a:endParaRPr sz="1000"/>
            </a:p>
          </p:txBody>
        </p:sp>
        <p:sp>
          <p:nvSpPr>
            <p:cNvPr id="329" name="Google Shape;329;p25"/>
            <p:cNvSpPr txBox="1"/>
            <p:nvPr/>
          </p:nvSpPr>
          <p:spPr>
            <a:xfrm>
              <a:off x="3704275" y="2162475"/>
              <a:ext cx="1191300" cy="410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Code books</a:t>
              </a:r>
              <a:endPara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" sz="10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(Hamming distance)</a:t>
              </a:r>
              <a:endParaRPr sz="1000"/>
            </a:p>
          </p:txBody>
        </p:sp>
      </p:grpSp>
      <p:cxnSp>
        <p:nvCxnSpPr>
          <p:cNvPr id="330" name="Google Shape;330;p25"/>
          <p:cNvCxnSpPr/>
          <p:nvPr/>
        </p:nvCxnSpPr>
        <p:spPr>
          <a:xfrm>
            <a:off x="5011800" y="2136594"/>
            <a:ext cx="0" cy="136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31" name="Google Shape;331;p25"/>
          <p:cNvCxnSpPr>
            <a:stCxn id="296" idx="3"/>
            <a:endCxn id="297" idx="1"/>
          </p:cNvCxnSpPr>
          <p:nvPr/>
        </p:nvCxnSpPr>
        <p:spPr>
          <a:xfrm>
            <a:off x="6746613" y="2334300"/>
            <a:ext cx="705000" cy="40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2" name="Google Shape;332;p25"/>
          <p:cNvCxnSpPr>
            <a:stCxn id="298" idx="3"/>
            <a:endCxn id="297" idx="1"/>
          </p:cNvCxnSpPr>
          <p:nvPr/>
        </p:nvCxnSpPr>
        <p:spPr>
          <a:xfrm rot="10800000" flipH="1">
            <a:off x="6480222" y="2738013"/>
            <a:ext cx="971400" cy="360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3" name="Google Shape;333;p25"/>
          <p:cNvSpPr txBox="1"/>
          <p:nvPr/>
        </p:nvSpPr>
        <p:spPr>
          <a:xfrm>
            <a:off x="6606825" y="2539338"/>
            <a:ext cx="9144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decoded by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4" name="Google Shape;334;p25"/>
          <p:cNvCxnSpPr>
            <a:stCxn id="295" idx="3"/>
            <a:endCxn id="311" idx="1"/>
          </p:cNvCxnSpPr>
          <p:nvPr/>
        </p:nvCxnSpPr>
        <p:spPr>
          <a:xfrm rot="10800000" flipH="1">
            <a:off x="2025800" y="3280638"/>
            <a:ext cx="1151100" cy="1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5" name="Google Shape;335;p25"/>
          <p:cNvSpPr txBox="1"/>
          <p:nvPr/>
        </p:nvSpPr>
        <p:spPr>
          <a:xfrm>
            <a:off x="2193825" y="3025488"/>
            <a:ext cx="914400" cy="2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latin typeface="Calibri"/>
                <a:ea typeface="Calibri"/>
                <a:cs typeface="Calibri"/>
                <a:sym typeface="Calibri"/>
              </a:rPr>
              <a:t>special case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990</Words>
  <Application>Microsoft Office PowerPoint</Application>
  <PresentationFormat>Bildschirmpräsentation (16:9)</PresentationFormat>
  <Paragraphs>264</Paragraphs>
  <Slides>14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7" baseType="lpstr">
      <vt:lpstr>Arial</vt:lpstr>
      <vt:lpstr>Calibri</vt:lpstr>
      <vt:lpstr>Simple Light</vt:lpstr>
      <vt:lpstr>PowerPoint-Präsentation</vt:lpstr>
      <vt:lpstr>PowerPoint-Präsentation</vt:lpstr>
      <vt:lpstr>TCP Header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Additional information - Forwarding / Routing Table </vt:lpstr>
      <vt:lpstr>Additional information - ARP </vt:lpstr>
      <vt:lpstr>PowerPoint-Präsentation</vt:lpstr>
      <vt:lpstr>Weg - Zeit - Diagramm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Names and Adresses</dc:title>
  <cp:lastModifiedBy>Fabian Sauer</cp:lastModifiedBy>
  <cp:revision>3</cp:revision>
  <dcterms:modified xsi:type="dcterms:W3CDTF">2021-06-27T14:43:22Z</dcterms:modified>
</cp:coreProperties>
</file>