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notesSlides/notesSlide5.xml" ContentType="application/vnd.openxmlformats-officedocument.presentationml.notesSlide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59" r:id="rId4"/>
    <p:sldId id="274" r:id="rId5"/>
    <p:sldId id="282" r:id="rId6"/>
    <p:sldId id="277" r:id="rId7"/>
    <p:sldId id="291" r:id="rId8"/>
    <p:sldId id="280" r:id="rId9"/>
    <p:sldId id="288" r:id="rId10"/>
    <p:sldId id="281" r:id="rId11"/>
    <p:sldId id="283" r:id="rId12"/>
    <p:sldId id="292" r:id="rId13"/>
    <p:sldId id="284" r:id="rId14"/>
    <p:sldId id="285" r:id="rId15"/>
    <p:sldId id="286" r:id="rId16"/>
    <p:sldId id="287" r:id="rId17"/>
    <p:sldId id="290" r:id="rId18"/>
    <p:sldId id="260" r:id="rId19"/>
    <p:sldId id="275" r:id="rId20"/>
    <p:sldId id="257" r:id="rId21"/>
    <p:sldId id="278" r:id="rId22"/>
  </p:sldIdLst>
  <p:sldSz cx="12192000" cy="6858000"/>
  <p:notesSz cx="6858000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EC48FD6D-7529-4606-858E-1472E48BD029}">
          <p14:sldIdLst>
            <p14:sldId id="256"/>
            <p14:sldId id="258"/>
            <p14:sldId id="259"/>
            <p14:sldId id="274"/>
            <p14:sldId id="282"/>
            <p14:sldId id="277"/>
            <p14:sldId id="291"/>
            <p14:sldId id="280"/>
            <p14:sldId id="288"/>
            <p14:sldId id="281"/>
            <p14:sldId id="283"/>
            <p14:sldId id="292"/>
            <p14:sldId id="284"/>
            <p14:sldId id="285"/>
            <p14:sldId id="286"/>
            <p14:sldId id="287"/>
            <p14:sldId id="290"/>
          </p14:sldIdLst>
        </p14:section>
        <p14:section name="Backup" id="{521ECD84-9EF6-4889-AB08-8730A0BE8A69}">
          <p14:sldIdLst/>
        </p14:section>
        <p14:section name="Time diagrams" id="{2A7D817E-E872-4108-9784-02EC0D89A639}">
          <p14:sldIdLst>
            <p14:sldId id="260"/>
            <p14:sldId id="275"/>
          </p14:sldIdLst>
        </p14:section>
        <p14:section name="Interesting slides" id="{8157E560-4BED-4426-AD71-78FA4D283C66}">
          <p14:sldIdLst>
            <p14:sldId id="257"/>
            <p14:sldId id="27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an Sauer" initials="FS" lastIdx="1" clrIdx="0">
    <p:extLst>
      <p:ext uri="{19B8F6BF-5375-455C-9EA6-DF929625EA0E}">
        <p15:presenceInfo xmlns:p15="http://schemas.microsoft.com/office/powerpoint/2012/main" userId="S::fjsauer@mail.uni-paderborn.de::c0c7ea40-56d7-4256-9e53-bb245b7c478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3BC3"/>
    <a:srgbClr val="80008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CFAE91-6566-4CBA-BC85-C1A9A3203D23}" v="1" dt="2021-06-27T14:30:26.788"/>
    <p1510:client id="{A98A413A-DF2C-40EA-816E-FBA1E024BB33}" v="2" dt="2021-06-27T14:14:30.3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Mappe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Mappe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Mappe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Mappe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8843444454263861E-2"/>
          <c:y val="0.14833037086242576"/>
          <c:w val="0.92115655554573617"/>
          <c:h val="0.85166962913757405"/>
        </c:manualLayout>
      </c:layout>
      <c:scatterChart>
        <c:scatterStyle val="lineMarker"/>
        <c:varyColors val="0"/>
        <c:ser>
          <c:idx val="0"/>
          <c:order val="0"/>
          <c:tx>
            <c:strRef>
              <c:f>Tabelle1!$B$4</c:f>
              <c:strCache>
                <c:ptCount val="1"/>
                <c:pt idx="0">
                  <c:v>Y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Tabelle1!$B$5:$B$19</c:f>
              <c:numCache>
                <c:formatCode>General</c:formatCode>
                <c:ptCount val="15"/>
                <c:pt idx="4">
                  <c:v>1</c:v>
                </c:pt>
                <c:pt idx="5">
                  <c:v>0</c:v>
                </c:pt>
                <c:pt idx="6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3</c:v>
                </c:pt>
                <c:pt idx="11">
                  <c:v>4</c:v>
                </c:pt>
                <c:pt idx="12">
                  <c:v>3</c:v>
                </c:pt>
                <c:pt idx="13">
                  <c:v>2</c:v>
                </c:pt>
                <c:pt idx="14">
                  <c:v>1</c:v>
                </c:pt>
              </c:numCache>
            </c:numRef>
          </c:xVal>
          <c:yVal>
            <c:numRef>
              <c:f>Tabelle1!$A$5:$A$19</c:f>
              <c:numCache>
                <c:formatCode>General</c:formatCode>
                <c:ptCount val="15"/>
                <c:pt idx="4">
                  <c:v>14</c:v>
                </c:pt>
                <c:pt idx="5">
                  <c:v>13</c:v>
                </c:pt>
                <c:pt idx="6">
                  <c:v>12</c:v>
                </c:pt>
                <c:pt idx="7">
                  <c:v>11</c:v>
                </c:pt>
                <c:pt idx="8">
                  <c:v>10</c:v>
                </c:pt>
                <c:pt idx="9">
                  <c:v>9</c:v>
                </c:pt>
                <c:pt idx="10">
                  <c:v>8</c:v>
                </c:pt>
                <c:pt idx="11">
                  <c:v>7</c:v>
                </c:pt>
                <c:pt idx="12">
                  <c:v>6</c:v>
                </c:pt>
                <c:pt idx="13">
                  <c:v>5</c:v>
                </c:pt>
                <c:pt idx="14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AD5-4616-88F7-1A873D8140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5049647"/>
        <c:axId val="745052143"/>
      </c:scatterChart>
      <c:valAx>
        <c:axId val="74504964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45052143"/>
        <c:crosses val="autoZero"/>
        <c:crossBetween val="midCat"/>
      </c:valAx>
      <c:valAx>
        <c:axId val="74505214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4504964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779016221046948E-2"/>
          <c:y val="1.2011156429942419E-2"/>
          <c:w val="0.95832191453131199"/>
          <c:h val="0.98798871506678554"/>
        </c:manualLayout>
      </c:layout>
      <c:scatterChart>
        <c:scatterStyle val="lineMarker"/>
        <c:varyColors val="0"/>
        <c:ser>
          <c:idx val="0"/>
          <c:order val="0"/>
          <c:tx>
            <c:strRef>
              <c:f>Tabelle1!$B$4</c:f>
              <c:strCache>
                <c:ptCount val="1"/>
                <c:pt idx="0">
                  <c:v>Y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Tabelle1!$B$5:$B$19</c:f>
              <c:numCache>
                <c:formatCode>General</c:formatCode>
                <c:ptCount val="15"/>
                <c:pt idx="4">
                  <c:v>1</c:v>
                </c:pt>
                <c:pt idx="5">
                  <c:v>0</c:v>
                </c:pt>
                <c:pt idx="6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3</c:v>
                </c:pt>
                <c:pt idx="11">
                  <c:v>2</c:v>
                </c:pt>
                <c:pt idx="12">
                  <c:v>4</c:v>
                </c:pt>
                <c:pt idx="13">
                  <c:v>2</c:v>
                </c:pt>
                <c:pt idx="14">
                  <c:v>1</c:v>
                </c:pt>
              </c:numCache>
            </c:numRef>
          </c:xVal>
          <c:yVal>
            <c:numRef>
              <c:f>Tabelle1!$A$5:$A$19</c:f>
              <c:numCache>
                <c:formatCode>General</c:formatCode>
                <c:ptCount val="15"/>
                <c:pt idx="4">
                  <c:v>14</c:v>
                </c:pt>
                <c:pt idx="5">
                  <c:v>13</c:v>
                </c:pt>
                <c:pt idx="6">
                  <c:v>12</c:v>
                </c:pt>
                <c:pt idx="7">
                  <c:v>11</c:v>
                </c:pt>
                <c:pt idx="8">
                  <c:v>10</c:v>
                </c:pt>
                <c:pt idx="9">
                  <c:v>9</c:v>
                </c:pt>
                <c:pt idx="10">
                  <c:v>8</c:v>
                </c:pt>
                <c:pt idx="11">
                  <c:v>7</c:v>
                </c:pt>
                <c:pt idx="12">
                  <c:v>6</c:v>
                </c:pt>
                <c:pt idx="13">
                  <c:v>5</c:v>
                </c:pt>
                <c:pt idx="14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95F-45A6-B5F5-4CB0F44210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5049647"/>
        <c:axId val="745052143"/>
      </c:scatterChart>
      <c:valAx>
        <c:axId val="74504964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45052143"/>
        <c:crosses val="autoZero"/>
        <c:crossBetween val="midCat"/>
      </c:valAx>
      <c:valAx>
        <c:axId val="74505214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4504964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018864944757775E-2"/>
          <c:y val="7.6775564003419755E-2"/>
          <c:w val="0.88837181156998124"/>
          <c:h val="0.92322452172504221"/>
        </c:manualLayout>
      </c:layout>
      <c:scatterChart>
        <c:scatterStyle val="lineMarker"/>
        <c:varyColors val="0"/>
        <c:ser>
          <c:idx val="0"/>
          <c:order val="0"/>
          <c:tx>
            <c:strRef>
              <c:f>Tabelle1!$B$4</c:f>
              <c:strCache>
                <c:ptCount val="1"/>
                <c:pt idx="0">
                  <c:v>Y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Tabelle1!$B$5:$B$19</c:f>
              <c:numCache>
                <c:formatCode>General</c:formatCode>
                <c:ptCount val="15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  <c:pt idx="10">
                  <c:v>1</c:v>
                </c:pt>
                <c:pt idx="11">
                  <c:v>2</c:v>
                </c:pt>
                <c:pt idx="12">
                  <c:v>4</c:v>
                </c:pt>
                <c:pt idx="13">
                  <c:v>2</c:v>
                </c:pt>
                <c:pt idx="14">
                  <c:v>1</c:v>
                </c:pt>
              </c:numCache>
            </c:numRef>
          </c:xVal>
          <c:yVal>
            <c:numRef>
              <c:f>Tabelle1!$A$5:$A$19</c:f>
              <c:numCache>
                <c:formatCode>General</c:formatCode>
                <c:ptCount val="15"/>
                <c:pt idx="0">
                  <c:v>18</c:v>
                </c:pt>
                <c:pt idx="1">
                  <c:v>17</c:v>
                </c:pt>
                <c:pt idx="2">
                  <c:v>16</c:v>
                </c:pt>
                <c:pt idx="3">
                  <c:v>15</c:v>
                </c:pt>
                <c:pt idx="4">
                  <c:v>14</c:v>
                </c:pt>
                <c:pt idx="5">
                  <c:v>13</c:v>
                </c:pt>
                <c:pt idx="6">
                  <c:v>12</c:v>
                </c:pt>
                <c:pt idx="7">
                  <c:v>11</c:v>
                </c:pt>
                <c:pt idx="8">
                  <c:v>10</c:v>
                </c:pt>
                <c:pt idx="10">
                  <c:v>8</c:v>
                </c:pt>
                <c:pt idx="11">
                  <c:v>7</c:v>
                </c:pt>
                <c:pt idx="12">
                  <c:v>6</c:v>
                </c:pt>
                <c:pt idx="13">
                  <c:v>5</c:v>
                </c:pt>
                <c:pt idx="14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C07-4DA2-81B8-3E8BD9CDAB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5049647"/>
        <c:axId val="745052143"/>
      </c:scatterChart>
      <c:valAx>
        <c:axId val="745049647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45052143"/>
        <c:crosses val="autoZero"/>
        <c:crossBetween val="midCat"/>
      </c:valAx>
      <c:valAx>
        <c:axId val="74505214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4504964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Tabelle1!$B$1:$B$12</c:f>
              <c:numCache>
                <c:formatCode>General</c:formatCode>
                <c:ptCount val="12"/>
                <c:pt idx="0">
                  <c:v>3</c:v>
                </c:pt>
                <c:pt idx="1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4</c:v>
                </c:pt>
                <c:pt idx="10">
                  <c:v>2</c:v>
                </c:pt>
                <c:pt idx="11">
                  <c:v>1</c:v>
                </c:pt>
              </c:numCache>
            </c:numRef>
          </c:xVal>
          <c:yVal>
            <c:numRef>
              <c:f>Tabelle1!$A$1:$A$12</c:f>
              <c:numCache>
                <c:formatCode>General</c:formatCode>
                <c:ptCount val="12"/>
                <c:pt idx="0">
                  <c:v>15</c:v>
                </c:pt>
                <c:pt idx="1">
                  <c:v>14</c:v>
                </c:pt>
                <c:pt idx="3">
                  <c:v>12</c:v>
                </c:pt>
                <c:pt idx="4">
                  <c:v>11</c:v>
                </c:pt>
                <c:pt idx="5">
                  <c:v>10</c:v>
                </c:pt>
                <c:pt idx="7">
                  <c:v>8</c:v>
                </c:pt>
                <c:pt idx="8">
                  <c:v>7</c:v>
                </c:pt>
                <c:pt idx="9">
                  <c:v>6</c:v>
                </c:pt>
                <c:pt idx="10">
                  <c:v>5</c:v>
                </c:pt>
                <c:pt idx="11">
                  <c:v>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691-4A57-8962-27B1AB7357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40154591"/>
        <c:axId val="1540156255"/>
      </c:scatterChart>
      <c:valAx>
        <c:axId val="1540154591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540156255"/>
        <c:crosses val="autoZero"/>
        <c:crossBetween val="midCat"/>
      </c:valAx>
      <c:valAx>
        <c:axId val="1540156255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54015459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EF1E5821-AD5A-4692-8E73-D410C55F8F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32548C2-3C69-4796-B1B7-CB08AA7915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6802A9-B217-4A07-9C70-F6DDF609C83F}" type="datetimeFigureOut">
              <a:rPr lang="en-US" smtClean="0"/>
              <a:t>6/27/2021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F75F388-AE91-4798-9D3D-07E25D1725E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019313-E520-43DF-8537-361B57B57D5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9378950"/>
            <a:ext cx="29718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BFAEF-66EB-43F4-A47B-F7273528140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84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28T09:38:56.554"/>
    </inkml:context>
    <inkml:brush xml:id="br0">
      <inkml:brushProperty name="width" value="0.1" units="cm"/>
      <inkml:brushProperty name="height" value="0.2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0,'571'0,"-527"7,-32-4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28T09:39:15.973"/>
    </inkml:context>
    <inkml:brush xml:id="br0">
      <inkml:brushProperty name="width" value="0.1" units="cm"/>
      <inkml:brushProperty name="height" value="0.2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29,'148'2,"153"-6,-145-13,-134 11,-18 2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28T09:39:16.753"/>
    </inkml:context>
    <inkml:brush xml:id="br0">
      <inkml:brushProperty name="width" value="0.1" units="cm"/>
      <inkml:brushProperty name="height" value="0.2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396 18,'-101'3,"-110"-6,140-13,58 15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29T13:11:00.734"/>
    </inkml:context>
    <inkml:brush xml:id="br0">
      <inkml:brushProperty name="width" value="0.1" units="cm"/>
      <inkml:brushProperty name="height" value="0.2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1,'21'1,"0"1,-1 2,31 8,21 3,-16-9,87-4,15 2,-147-4,79 9,0-4,99-8,-152-6,-28 7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29T13:11:25.726"/>
    </inkml:context>
    <inkml:brush xml:id="br0">
      <inkml:brushProperty name="width" value="0.1" units="cm"/>
      <inkml:brushProperty name="height" value="0.2" units="cm"/>
      <inkml:brushProperty name="color" value="#00FD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1,'200'17,"171"-8,-173 8,-162-10,-30-6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29T13:11:27.410"/>
    </inkml:context>
    <inkml:brush xml:id="br0">
      <inkml:brushProperty name="width" value="0.1" units="cm"/>
      <inkml:brushProperty name="height" value="0.2" units="cm"/>
      <inkml:brushProperty name="color" value="#00FD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0,'5'4,"0"0,0-1,1 0,0 0,-1 0,1-1,0 1,0-1,8 1,-9-1,46 13,1-3,0-1,80 5,160-7,-246-7,78 15,-9-1,-46-7,-62-10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18T10:25:48.52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506 0 11952 0 0,'-7'2'785'0'0,"-6"4"-277"0"0,-14 15-494 0 0,2-1 399 0 0,-83 47 1135 0 0,-14 11 1325 0 0,97-61-2714 0 0,2 1 0 0 0,-1 1 0 0 0,3 1-1 0 0,-39 44 1 0 0,45-43-300 0 0,10-13-451 0 0,0-1-1 0 0,-1 0 0 0 0,-8 8 0 0 0,9-18-3198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18T10:25:48.8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12 3 12432 0 0,'0'0'8'0'0,"0"0"-1"0"0,0 0 1 0 0,0-1 0 0 0,-1 1 0 0 0,1 0 0 0 0,0 0 0 0 0,0 0 0 0 0,-1-1 0 0 0,1 1 0 0 0,0 0-1 0 0,0 0 1 0 0,-1 0 0 0 0,1 0 0 0 0,0 0 0 0 0,0 0 0 0 0,-2-1 0 0 0,2 1 0 0 0,0 0 0 0 0,-1 0-1 0 0,1 0 1 0 0,0 0 0 0 0,-1 0 0 0 0,1 0 0 0 0,0 0 0 0 0,-1 0 0 0 0,1 0 0 0 0,0 0 0 0 0,0 1-1 0 0,-1-1 1 0 0,1 0 0 0 0,0 0 0 0 0,-1 0 0 0 0,1 0 0 0 0,0 0 0 0 0,0 0 0 0 0,-1 1 0 0 0,1 11 468 0 0,11 17 164 0 0,48 56-157 0 0,-26-40-274 0 0,-18-25-195 0 0,0 0 1 0 0,2-1 0 0 0,0 0 0 0 0,2-2-1 0 0,0 1 1 0 0,1-2 0 0 0,1-1 0 0 0,0 1 0 0 0,1-3-1 0 0,0 0 1 0 0,30 12 0 0 0,-33-17-4 0 0,-1 0-11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18T10:25:49.59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19 14096 0 0,'0'0'18'0'0,"0"0"1"0"0,0 0-1 0 0,-1 0 1 0 0,1 0-1 0 0,0-1 1 0 0,0 1-1 0 0,0 0 1 0 0,-1 0-1 0 0,1 0 1 0 0,0-1-1 0 0,0 1 1 0 0,0 0-1 0 0,-1 0 1 0 0,1-1-1 0 0,0 1 1 0 0,0 0-1 0 0,0 0 1 0 0,0-1-1 0 0,0 1 1 0 0,0 0-1 0 0,0-1 1 0 0,0 1-1 0 0,-1 0 1 0 0,1 0-1 0 0,0-1 1 0 0,0 1-1 0 0,0 0 1 0 0,1-1-1 0 0,-1 1 1 0 0,0 0-1 0 0,0-1 1 0 0,0 1-1 0 0,0 0 1 0 0,0 0-1 0 0,0-1 1 0 0,0 1-1 0 0,13-6 89 0 0,19 2-170 0 0,4 6-17 0 0,54 9 1 0 0,-70-8 86 0 0,-10-2-26 0 0,0 1 0 0 0,-1 0 0 0 0,17 6 0 0 0,-24-7 22 0 0,-1-1 0 0 0,1 1 1 0 0,-1 0-1 0 0,2-1 0 0 0,-2 1 0 0 0,0 0 0 0 0,1 0 1 0 0,-1 0-1 0 0,0 0 0 0 0,1 0 0 0 0,-1 0 1 0 0,0 0-1 0 0,0 0 0 0 0,0 0 0 0 0,0 1 0 0 0,1-1 1 0 0,-1 0-1 0 0,-1 1 0 0 0,1-1 0 0 0,0 1 0 0 0,-1-1 1 0 0,1 1-1 0 0,-1-1 0 0 0,1 1 0 0 0,-1 0 0 0 0,0-1 1 0 0,0 1-1 0 0,1-1 0 0 0,-1 1 0 0 0,-1 1 1 0 0,1 0 6 0 0,-1 0 0 0 0,0 0 0 0 0,-1 0 0 0 0,1 0 0 0 0,-1 0 0 0 0,0-1 0 0 0,0 1 0 0 0,-3 4 0 0 0,-22 22-41 0 0,15-16-40 0 0,-7 7-57 0 0,8-10 145 0 0,1 0-1 0 0,1 1 1 0 0,0 0-1 0 0,1 0 1 0 0,-1 1-1 0 0,-6 16 1 0 0,14-26-17 0 0,0-1 1 0 0,0 1-1 0 0,1 0 1 0 0,-1-1-1 0 0,1 1 1 0 0,-1 0-1 0 0,1 0 1 0 0,0 0-1 0 0,0 0 1 0 0,0-1-1 0 0,0 1 1 0 0,0 0-1 0 0,0 0 1 0 0,0 0-1 0 0,0-1 1 0 0,1 1-1 0 0,-1 0 1 0 0,1 0 0 0 0,0-1-1 0 0,-1 1 1 0 0,1 0-1 0 0,0-1 1 0 0,0 1-1 0 0,0 0 1 0 0,0-1-1 0 0,0 1 1 0 0,0-1-1 0 0,0 0 1 0 0,2 1-1 0 0,-2-1 1 0 0,1 0-1 0 0,-1 0 1 0 0,1 0-1 0 0,-1 0 1 0 0,1 0-1 0 0,-1 0 1 0 0,1 0 0 0 0,1-1-1 0 0,-2 1 1 0 0,3 0-1 0 0,3 1 22 0 0,0-1 0 0 0,-1 1 0 0 0,2-1 0 0 0,-2-1 0 0 0,2 1 0 0 0,-2-1 0 0 0,1 0 0 0 0,0 0 0 0 0,0-1 1 0 0,10-2-1 0 0,23-8-320 0 0,-29 8 76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18T10:25:50.30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0 17967 0 0,'0'0'872'0'0,"-4"5"224"0"0,8-3-1096 0 0,1 0-88 0 0,1 0-40 0 0,0-2 0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18T10:25:52.00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350 0 12608 0 0,'-6'3'64'0'0,"0"0"0"0"0,1 0 0 0 0,-1 0 0 0 0,1 0 0 0 0,1 1 0 0 0,-2 0 0 0 0,-4 6 0 0 0,-14 9 72 0 0,6-5-136 0 0,9-8 0 0 0,1 0 0 0 0,-1 0 0 0 0,-11 6 0 0 0,-6 2 410 0 0,1 0 1 0 0,-40 32 0 0 0,50-34-496 0 0,0 1 0 0 0,1 1 1 0 0,1 0-1 0 0,-22 28 1 0 0,31-36-229 0 0,2 0-7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28T09:38:57.597"/>
    </inkml:context>
    <inkml:brush xml:id="br0">
      <inkml:brushProperty name="width" value="0.1" units="cm"/>
      <inkml:brushProperty name="height" value="0.2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0,'85'18,"436"-18,-507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18T10:25:52.37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16016 0 0,'0'0'774'0'0,"6"15"-1236"0"0,3 3 373 0 0,-5-7-36 0 0,2-1 0 0 0,-1 0-1 0 0,2 0 1 0 0,-1 0 0 0 0,15 18 0 0 0,-3-12 115 0 0,0 0 1 0 0,1-1 0 0 0,39 24-1 0 0,-19-17-16 0 0,53 20-1 0 0,-71-33-26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18T10:25:53.10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40 13584 0 0,'6'-5'95'0'0,"1"1"0"0"0,0 0 0 0 0,1 0 0 0 0,-2 1 0 0 0,3-1 0 0 0,-2 2 1 0 0,1-1-1 0 0,1 1 0 0 0,9-2 0 0 0,-5 2-144 0 0,1 1-1 0 0,-1 0 1 0 0,0 0-1 0 0,26 3 1 0 0,-37-2 49 0 0,0 0 1 0 0,1 0-1 0 0,-1 1 1 0 0,0-1 0 0 0,0 1-1 0 0,0-1 1 0 0,0 1 0 0 0,0 0-1 0 0,0 0 1 0 0,0-1 0 0 0,0 1-1 0 0,0 1 1 0 0,-1-1 0 0 0,1 0-1 0 0,-1 0 1 0 0,1 1-1 0 0,0-1 1 0 0,0 0 0 0 0,-1 1-1 0 0,0 0 1 0 0,0-1 0 0 0,0 1-1 0 0,0 0 1 0 0,0-1 0 0 0,0 1-1 0 0,0 0 1 0 0,-1 0-1 0 0,1 0 1 0 0,0 0 0 0 0,-1 0-1 0 0,0 0 1 0 0,1 0 0 0 0,-1 0-1 0 0,0 0 1 0 0,0 0 0 0 0,0 0-1 0 0,0 0 1 0 0,-1 0 0 0 0,1 0-1 0 0,0 0 1 0 0,-1-1-1 0 0,0 1 1 0 0,1 0 0 0 0,-1 0-1 0 0,0 0 1 0 0,0 0 0 0 0,0-1-1 0 0,0 1 1 0 0,-2 3 0 0 0,-17 15 382 0 0,14-15-408 0 0,1 2 0 0 0,-1-2 0 0 0,1 1 0 0 0,-1 1 1 0 0,2-1-1 0 0,0 0 0 0 0,0 1 0 0 0,-6 14 1 0 0,10-20 24 0 0,0 1 1 0 0,0 0 0 0 0,0 0-1 0 0,0-1 1 0 0,0 1-1 0 0,0 0 1 0 0,0 0 0 0 0,1-1-1 0 0,-1 1 1 0 0,1 0 0 0 0,-1-1-1 0 0,1 1 1 0 0,0 0 0 0 0,-1-1-1 0 0,1 1 1 0 0,0-1 0 0 0,0 1-1 0 0,0-1 1 0 0,1 1 0 0 0,-1-1-1 0 0,1 0 1 0 0,-1 0 0 0 0,0 1-1 0 0,2 0 1 0 0,0 0 13 0 0,-1 0 1 0 0,2-1-1 0 0,-1 1 1 0 0,-1-1 0 0 0,1 1-1 0 0,1-1 1 0 0,-1 0-1 0 0,0 0 1 0 0,0 0-1 0 0,0 0 1 0 0,1-1-1 0 0,5 1 1 0 0,13-1-18 0 0,-9-3-63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18T10:25:53.89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18719 0 0,'0'0'1304'0'0,"2"4"-1304"0"0,2-1 0 0 0,1-1-80 0 0,-3 0-48 0 0,2 0 0 0 0,3 0-8 0 0,-3-2-56 0 0,3 0-16 0 0,0 0 0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18T10:25:54.5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385 0 16136 0 0,'-19'10'782'0'0,"15"-8"-775"0"0,1 0 0 0 0,-1-1 0 0 0,1 1 0 0 0,-1 0 0 0 0,1 1 0 0 0,-5 3 0 0 0,-209 207 80 0 0,119-127 481 0 0,96-85-892 0 0,0 1-1 0 0,0-1 1 0 0,0 0-1 0 0,0 0 1 0 0,0 0-1 0 0,-2 0 1 0 0,-1 1-1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18T10:25:54.8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24 0 15168 0 0,'-5'1'109'0'0,"4"-1"-65"0"0,0 0 0 0 0,0 0-1 0 0,1 1 1 0 0,-1-1-1 0 0,0 0 1 0 0,0 1 0 0 0,1-1-1 0 0,-1 0 1 0 0,0 1-1 0 0,1-1 1 0 0,-1 1 0 0 0,0-1-1 0 0,1 1 1 0 0,-3 0 0 0 0,3 0-44 0 0,-1 0 1 0 0,1-1-1 0 0,-1 1 1 0 0,1-1-1 0 0,-1 1 1 0 0,1 0-1 0 0,-1-1 1 0 0,1 1-1 0 0,0 0 1 0 0,-1 0 0 0 0,1-1-1 0 0,0 1 1 0 0,0 0-1 0 0,0 0 1 0 0,0-1-1 0 0,-1 1 1 0 0,1 0-1 0 0,0 0 1 0 0,0 0-1 0 0,1-1 1 0 0,-1 1 0 0 0,0 0-1 0 0,0 1 1 0 0,8 15-4 0 0,-6-13 5 0 0,3 6-73 0 0,2-1 1 0 0,-1 1 0 0 0,0-1 0 0 0,2-1 0 0 0,9 12 0 0 0,15 16-61 0 0,-10-10 266 0 0,34 32 0 0 0,-8-11-288 0 0,-37-37-84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18T10:25:55.62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51 15168 0 0,'0'0'330'0'0,"13"-6"116"0"0,22-15-988 0 0,-27 18 637 0 0,4-2 13 0 0,-2 1-1 0 0,2 0 1 0 0,24-4 0 0 0,-20 9-108 0 0,-11 2 0 0 0,-5-2 0 0 0,-1-1 0 0 0,1 0 0 0 0,0 1 0 0 0,0-1 0 0 0,0 1 0 0 0,0-1 0 0 0,0 0 0 0 0,-1 1 0 0 0,1-1 0 0 0,0 0 0 0 0,0 0 0 0 0,-1 1 0 0 0,1-1 0 0 0,0 0 0 0 0,0 1 0 0 0,-1-1 0 0 0,1 0 0 0 0,0 0 0 0 0,-1 0 0 0 0,1 1 0 0 0,-1-1 0 0 0,-9 7 109 0 0,1 0 0 0 0,1 0 1 0 0,-1 1-1 0 0,2 1 0 0 0,-13 14 0 0 0,17-19-111 0 0,1 0-1 0 0,0 0 0 0 0,0 0 1 0 0,0 0-1 0 0,0 0 0 0 0,1 0 0 0 0,-1 0 1 0 0,1 1-1 0 0,1-1 0 0 0,-1 1 1 0 0,1-1-1 0 0,-1 6 0 0 0,2-8-7 0 0,-1 0 0 0 0,0 0-1 0 0,0 0 1 0 0,1 0 0 0 0,-1 0 0 0 0,1 0-1 0 0,0 0 1 0 0,-1 0 0 0 0,1-1-1 0 0,0 1 1 0 0,1 0 0 0 0,-1 0 0 0 0,1-1-1 0 0,-1 1 1 0 0,0 0 0 0 0,1-1-1 0 0,-1 1 1 0 0,0-1 0 0 0,1 0 0 0 0,1 1-1 0 0,-2-1 1 0 0,1 0 0 0 0,0 0 0 0 0,0 0-1 0 0,0 0 1 0 0,-1-1 0 0 0,1 1-1 0 0,4 0 1 0 0,-2 0-35 0 0,0 0-1 0 0,1 0 1 0 0,-1-1-1 0 0,0 0 0 0 0,2 1 1 0 0,-2-2-1 0 0,0 1 1 0 0,0 0-1 0 0,1-1 1 0 0,-1 0-1 0 0,0 0 1 0 0,1 0-1 0 0,-1 0 0 0 0,0-1 1 0 0,1 0-1 0 0,-1 0 1 0 0,6-3-1 0 0,-2 0-256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18T10:25:55.9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17135 0 0,'0'0'1200'0'0,"3"4"-1200"0"0,2-1 0 0 0,-1-1 0 0 0,2-2 0 0 0,0 0-120 0 0,2-2 24 0 0,1 1-4743 0 0,-1-3-953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18T10:26:02.0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493 2 9168 0 0,'0'0'609'0'0,"-21"-2"-1549"0"0,15 2 1214 0 0,1 1 0 0 0,-2 0-1 0 0,2-1 1 0 0,-2 2 0 0 0,2-1 0 0 0,-2 1 0 0 0,2 0-1 0 0,-9 4 1 0 0,-3 3 255 0 0,-21 13 0 0 0,-8 5-80 0 0,2-1 340 0 0,29-16-587 0 0,-28 13 0 0 0,23-14 140 0 0,-26 17 0 0 0,-1 1-161 0 0,24-17-134 0 0,14-6-68 0 0,1 0 1 0 0,0 0 0 0 0,0 1-1 0 0,0 0 1 0 0,-8 6-1 0 0,13-9-129 0 0,3-1 9 0 0,-1-1 0 0 0,0 1 0 0 0,0-1 0 0 0,-1 1 0 0 0,1 0 0 0 0,0-1 0 0 0,0 1 1 0 0,1 0-1 0 0,-1 0 0 0 0,0-1 0 0 0,0 3 0 0 0,1 0-632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18T10:26:02.51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9528 0 0,'0'0'964'0'0,"17"14"-632"0"0,-4-5-279 0 0,0 1 1 0 0,15 15-1 0 0,-16-15-2 0 0,-2 0-1 0 0,3 0 1 0 0,14 9-1 0 0,35 24 44 0 0,-49-32-148 0 0,1-1 0 0 0,0-1 0 0 0,0 0 0 0 0,1-1-1 0 0,0 0 1 0 0,22 7 0 0 0,-24-11-183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18T10:26:03.40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 48 13616 0 0,'-1'-1'19'0'0,"1"0"1"0"0,-1 1 0 0 0,1-1 0 0 0,0 0 0 0 0,-1 0 0 0 0,1 0 0 0 0,0 0 0 0 0,0 0 0 0 0,-1 0-1 0 0,1 0 1 0 0,0 0 0 0 0,0 0 0 0 0,0 0 0 0 0,0 0 0 0 0,1 0 0 0 0,-1 0 0 0 0,0 0 0 0 0,0 0-1 0 0,0 0 1 0 0,1 1 0 0 0,-1-1 0 0 0,1 0 0 0 0,-1 0 0 0 0,0 0 0 0 0,1 0 0 0 0,0 0-1 0 0,-1 1 1 0 0,1-1 0 0 0,-1 0 0 0 0,2 1 0 0 0,-1-1 0 0 0,-1 0 0 0 0,1 1 0 0 0,1-2 0 0 0,1 0-62 0 0,0 0 1 0 0,0 0-1 0 0,1 1 1 0 0,-1-1 0 0 0,0 1-1 0 0,0-1 1 0 0,1 1-1 0 0,0 0 1 0 0,-1 0 0 0 0,0 1-1 0 0,2-1 1 0 0,-2 1 0 0 0,0-1-1 0 0,1 1 1 0 0,0 0-1 0 0,0 0 1 0 0,-1 1 0 0 0,1-1-1 0 0,0 1 1 0 0,-1 0-1 0 0,1-1 1 0 0,6 4 0 0 0,6 1 7 0 0,-11-3 25 0 0,1 0 1 0 0,-1-1 0 0 0,-1 2-1 0 0,2-1 1 0 0,-2 0 0 0 0,1 1-1 0 0,0 0 1 0 0,-1 0 0 0 0,7 6-1 0 0,-8-7-28 0 0,-1 1-1 0 0,0 0 1 0 0,0-1 0 0 0,0 1-1 0 0,1 0 1 0 0,-1 0-1 0 0,0 1 1 0 0,-1-1 0 0 0,0 0-1 0 0,1 0 1 0 0,-1 1-1 0 0,-1-1 1 0 0,1 1 0 0 0,0 5-1 0 0,-1-6 55 0 0,0-1 1 0 0,0 1-1 0 0,-1 0 0 0 0,1 0 0 0 0,-1 1 0 0 0,0-2 0 0 0,1 1 1 0 0,-1 0-1 0 0,-1-1 0 0 0,1 1 0 0 0,0 0 0 0 0,-1-1 1 0 0,1 0-1 0 0,-2 1 0 0 0,1-1 0 0 0,0 0 0 0 0,1 0 0 0 0,-5 3 1 0 0,-57 44 630 0 0,61-47-646 0 0,1 0 1 0 0,0 0-1 0 0,-1 1 1 0 0,1-1-1 0 0,0 0 1 0 0,0 0 0 0 0,1 1-1 0 0,-1-1 1 0 0,0 0-1 0 0,1 1 1 0 0,-2-1-1 0 0,2 1 1 0 0,0 2 0 0 0,0-4-16 0 0,0 1 0 0 0,0 0 0 0 0,0-1 0 0 0,0 1 0 0 0,0-1 0 0 0,2 1 0 0 0,-2-1 0 0 0,1 1 0 0 0,-1-1 0 0 0,1 1 1 0 0,-1-1-1 0 0,1 0 0 0 0,0 1 0 0 0,0-1 0 0 0,0 0 0 0 0,-1 1 0 0 0,1-1 0 0 0,1 0 0 0 0,-1 0 0 0 0,0 0 0 0 0,0 0 1 0 0,1 0-1 0 0,-1 0 0 0 0,1 0 0 0 0,-1-1 0 0 0,1 1 0 0 0,-1 0 0 0 0,0-1 0 0 0,4 2 0 0 0,3-1-115 0 0,-1 1 1 0 0,1-1-1 0 0,1 0 0 0 0,-2-1 0 0 0,10 0 1 0 0,-9 0 125 0 0,0 0-126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28T09:38:58.679"/>
    </inkml:context>
    <inkml:brush xml:id="br0">
      <inkml:brushProperty name="width" value="0.1" units="cm"/>
      <inkml:brushProperty name="height" value="0.2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0,'138'18,"467"-19,-589 1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04-18T10:26:04.08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15288 0 0,'4'0'640'0'0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28T09:38:59.402"/>
    </inkml:context>
    <inkml:brush xml:id="br0">
      <inkml:brushProperty name="width" value="0.1" units="cm"/>
      <inkml:brushProperty name="height" value="0.2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0,'449'0,"-434"0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28T09:39:00.725"/>
    </inkml:context>
    <inkml:brush xml:id="br0">
      <inkml:brushProperty name="width" value="0.1" units="cm"/>
      <inkml:brushProperty name="height" value="0.2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25,'38'0,"19"1,2-4,68-9,-71 6,0 2,106 7,-43 1,261-4,-366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28T09:39:04.184"/>
    </inkml:context>
    <inkml:brush xml:id="br0">
      <inkml:brushProperty name="width" value="0.1" units="cm"/>
      <inkml:brushProperty name="height" value="0.2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18,'124'3,"133"-6,-197-4,88-3,24 10,-157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28T09:39:04.873"/>
    </inkml:context>
    <inkml:brush xml:id="br0">
      <inkml:brushProperty name="width" value="0.1" units="cm"/>
      <inkml:brushProperty name="height" value="0.2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1,'380'0,"-366"0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28T09:39:05.750"/>
    </inkml:context>
    <inkml:brush xml:id="br0">
      <inkml:brushProperty name="width" value="0.1" units="cm"/>
      <inkml:brushProperty name="height" value="0.2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1,'1158'0,"-1070"14,-75-12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4-28T09:39:14.929"/>
    </inkml:context>
    <inkml:brush xml:id="br0">
      <inkml:brushProperty name="width" value="0.1" units="cm"/>
      <inkml:brushProperty name="height" value="0.2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1,'0'0,"0"1,1 1,-1-1,2-1,-2 1,1 1,-1-2,1 1,-1 0,2-1,-1 1,-1-1,1 2,0-2,1 1,-2-1,1 0,0 1,1-1,-1 0,0 0,-1 0,2 2,-1-2,0 0,1 0,0 0,44 2,-34-2,129 17,-81-10,87 3,26 7,-87-17,-71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4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54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DEA299-F0B8-4298-89E1-670617F6D5AB}" type="datetimeFigureOut">
              <a:rPr lang="en-US" smtClean="0"/>
              <a:t>6/27/2021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65138" y="1233488"/>
            <a:ext cx="5927725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51983"/>
            <a:ext cx="548640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825"/>
            <a:ext cx="2971800" cy="4954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378825"/>
            <a:ext cx="2971800" cy="4954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965D67-12D2-4AC6-9365-0431DBC6A74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5625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965D67-12D2-4AC6-9365-0431DBC6A74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8859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965D67-12D2-4AC6-9365-0431DBC6A74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177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965D67-12D2-4AC6-9365-0431DBC6A74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7636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965D67-12D2-4AC6-9365-0431DBC6A74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19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965D67-12D2-4AC6-9365-0431DBC6A74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7731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965D67-12D2-4AC6-9365-0431DBC6A74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3256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965D67-12D2-4AC6-9365-0431DBC6A74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3364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965D67-12D2-4AC6-9365-0431DBC6A74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8252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965D67-12D2-4AC6-9365-0431DBC6A74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5767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965D67-12D2-4AC6-9365-0431DBC6A74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7854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965D67-12D2-4AC6-9365-0431DBC6A74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913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965D67-12D2-4AC6-9365-0431DBC6A7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5923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965D67-12D2-4AC6-9365-0431DBC6A74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99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965D67-12D2-4AC6-9365-0431DBC6A7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085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54E5D5-8A65-4950-9CE9-4D76B72A06C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099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965D67-12D2-4AC6-9365-0431DBC6A7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729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965D67-12D2-4AC6-9365-0431DBC6A7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7890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965D67-12D2-4AC6-9365-0431DBC6A7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6056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965D67-12D2-4AC6-9365-0431DBC6A7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7743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965D67-12D2-4AC6-9365-0431DBC6A7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98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6B9AB-7507-4DC3-971F-C1D0D2B742BE}" type="datetime1">
              <a:rPr lang="en-US" smtClean="0"/>
              <a:t>6/27/2021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1417-D874-4C31-9B84-4CCD70D7082E}" type="datetime1">
              <a:rPr lang="en-US" smtClean="0"/>
              <a:t>6/27/2021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6EE3B-6FD7-4814-BDD5-872ED1EA776C}" type="datetime1">
              <a:rPr lang="en-US" smtClean="0"/>
              <a:t>6/27/2021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8103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15EF6-9CB3-44FB-A18B-61D04913AB95}" type="datetime1">
              <a:rPr lang="en-US" smtClean="0"/>
              <a:t>6/27/2021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C3662-1BE1-45DA-87A8-95F34185B914}" type="datetime1">
              <a:rPr lang="en-US" smtClean="0"/>
              <a:t>6/27/2021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F69D0-AE11-4508-89DB-61D625B4153D}" type="datetime1">
              <a:rPr lang="en-US" smtClean="0"/>
              <a:t>6/27/2021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C0532-5877-47CA-8667-77174F5D7E55}" type="datetime1">
              <a:rPr lang="en-US" smtClean="0"/>
              <a:t>6/27/2021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2128B-C2F2-48FB-B1FC-09AE95F9C1F4}" type="datetime1">
              <a:rPr lang="en-US" smtClean="0"/>
              <a:t>6/27/2021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E4515-C629-407E-A23F-A7E015EE4DB3}" type="datetime1">
              <a:rPr lang="en-US" smtClean="0"/>
              <a:t>6/27/2021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190A2-0D81-4351-8491-322552F88DF0}" type="datetime1">
              <a:rPr lang="en-US" smtClean="0"/>
              <a:t>6/27/2021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2221F-72AF-4A4F-BDFE-AC4FE3F43DC6}" type="datetime1">
              <a:rPr lang="en-US" smtClean="0"/>
              <a:t>6/27/2021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AC798-7D1B-4900-B04E-13CC70B437BE}" type="datetime1">
              <a:rPr lang="en-US" smtClean="0"/>
              <a:t>6/27/2021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2.png"/><Relationship Id="rId7" Type="http://schemas.openxmlformats.org/officeDocument/2006/relationships/hyperlink" Target="https://youtu.be/D_LMzCiJOlw?t=1337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thesecretlivesofdata.com/raft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1.pn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4.png"/><Relationship Id="rId4" Type="http://schemas.openxmlformats.org/officeDocument/2006/relationships/image" Target="../media/image2.svg"/><Relationship Id="rId9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10.png"/><Relationship Id="rId18" Type="http://schemas.openxmlformats.org/officeDocument/2006/relationships/customXml" Target="../ink/ink8.xml"/><Relationship Id="rId26" Type="http://schemas.openxmlformats.org/officeDocument/2006/relationships/customXml" Target="../ink/ink12.xml"/><Relationship Id="rId3" Type="http://schemas.openxmlformats.org/officeDocument/2006/relationships/image" Target="../media/image5.png"/><Relationship Id="rId21" Type="http://schemas.openxmlformats.org/officeDocument/2006/relationships/image" Target="../media/image14.png"/><Relationship Id="rId7" Type="http://schemas.openxmlformats.org/officeDocument/2006/relationships/image" Target="../media/image7.png"/><Relationship Id="rId12" Type="http://schemas.openxmlformats.org/officeDocument/2006/relationships/customXml" Target="../ink/ink5.xml"/><Relationship Id="rId17" Type="http://schemas.openxmlformats.org/officeDocument/2006/relationships/image" Target="../media/image12.png"/><Relationship Id="rId25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29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image" Target="../media/image9.png"/><Relationship Id="rId24" Type="http://schemas.openxmlformats.org/officeDocument/2006/relationships/customXml" Target="../ink/ink11.xml"/><Relationship Id="rId5" Type="http://schemas.openxmlformats.org/officeDocument/2006/relationships/image" Target="../media/image6.png"/><Relationship Id="rId15" Type="http://schemas.openxmlformats.org/officeDocument/2006/relationships/image" Target="../media/image11.png"/><Relationship Id="rId23" Type="http://schemas.openxmlformats.org/officeDocument/2006/relationships/image" Target="../media/image15.png"/><Relationship Id="rId28" Type="http://schemas.openxmlformats.org/officeDocument/2006/relationships/customXml" Target="../ink/ink13.xml"/><Relationship Id="rId10" Type="http://schemas.openxmlformats.org/officeDocument/2006/relationships/customXml" Target="../ink/ink4.xml"/><Relationship Id="rId19" Type="http://schemas.openxmlformats.org/officeDocument/2006/relationships/image" Target="../media/image13.png"/><Relationship Id="rId31" Type="http://schemas.openxmlformats.org/officeDocument/2006/relationships/image" Target="../media/image19.png"/><Relationship Id="rId4" Type="http://schemas.openxmlformats.org/officeDocument/2006/relationships/customXml" Target="../ink/ink1.xml"/><Relationship Id="rId9" Type="http://schemas.openxmlformats.org/officeDocument/2006/relationships/image" Target="../media/image8.png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17.png"/><Relationship Id="rId30" Type="http://schemas.openxmlformats.org/officeDocument/2006/relationships/customXml" Target="../ink/ink14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9.xml"/><Relationship Id="rId18" Type="http://schemas.openxmlformats.org/officeDocument/2006/relationships/image" Target="../media/image28.png"/><Relationship Id="rId26" Type="http://schemas.openxmlformats.org/officeDocument/2006/relationships/image" Target="../media/image32.png"/><Relationship Id="rId21" Type="http://schemas.openxmlformats.org/officeDocument/2006/relationships/customXml" Target="../ink/ink23.xml"/><Relationship Id="rId34" Type="http://schemas.openxmlformats.org/officeDocument/2006/relationships/image" Target="../media/image36.png"/><Relationship Id="rId7" Type="http://schemas.openxmlformats.org/officeDocument/2006/relationships/customXml" Target="../ink/ink16.xml"/><Relationship Id="rId12" Type="http://schemas.openxmlformats.org/officeDocument/2006/relationships/image" Target="../media/image25.png"/><Relationship Id="rId17" Type="http://schemas.openxmlformats.org/officeDocument/2006/relationships/customXml" Target="../ink/ink21.xml"/><Relationship Id="rId25" Type="http://schemas.openxmlformats.org/officeDocument/2006/relationships/customXml" Target="../ink/ink25.xml"/><Relationship Id="rId33" Type="http://schemas.openxmlformats.org/officeDocument/2006/relationships/customXml" Target="../ink/ink29.xml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7.png"/><Relationship Id="rId20" Type="http://schemas.openxmlformats.org/officeDocument/2006/relationships/image" Target="../media/image29.png"/><Relationship Id="rId29" Type="http://schemas.openxmlformats.org/officeDocument/2006/relationships/customXml" Target="../ink/ink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customXml" Target="../ink/ink18.xml"/><Relationship Id="rId24" Type="http://schemas.openxmlformats.org/officeDocument/2006/relationships/image" Target="../media/image31.png"/><Relationship Id="rId32" Type="http://schemas.openxmlformats.org/officeDocument/2006/relationships/image" Target="../media/image35.png"/><Relationship Id="rId37" Type="http://schemas.openxmlformats.org/officeDocument/2006/relationships/image" Target="../media/image38.png"/><Relationship Id="rId5" Type="http://schemas.openxmlformats.org/officeDocument/2006/relationships/customXml" Target="../ink/ink15.xml"/><Relationship Id="rId15" Type="http://schemas.openxmlformats.org/officeDocument/2006/relationships/customXml" Target="../ink/ink20.xml"/><Relationship Id="rId23" Type="http://schemas.openxmlformats.org/officeDocument/2006/relationships/customXml" Target="../ink/ink24.xml"/><Relationship Id="rId28" Type="http://schemas.openxmlformats.org/officeDocument/2006/relationships/image" Target="../media/image33.png"/><Relationship Id="rId36" Type="http://schemas.openxmlformats.org/officeDocument/2006/relationships/image" Target="../media/image37.png"/><Relationship Id="rId10" Type="http://schemas.openxmlformats.org/officeDocument/2006/relationships/image" Target="../media/image24.png"/><Relationship Id="rId19" Type="http://schemas.openxmlformats.org/officeDocument/2006/relationships/customXml" Target="../ink/ink22.xml"/><Relationship Id="rId31" Type="http://schemas.openxmlformats.org/officeDocument/2006/relationships/customXml" Target="../ink/ink28.xml"/><Relationship Id="rId4" Type="http://schemas.openxmlformats.org/officeDocument/2006/relationships/image" Target="../media/image21.png"/><Relationship Id="rId9" Type="http://schemas.openxmlformats.org/officeDocument/2006/relationships/customXml" Target="../ink/ink17.xml"/><Relationship Id="rId14" Type="http://schemas.openxmlformats.org/officeDocument/2006/relationships/image" Target="../media/image26.png"/><Relationship Id="rId22" Type="http://schemas.openxmlformats.org/officeDocument/2006/relationships/image" Target="../media/image30.png"/><Relationship Id="rId27" Type="http://schemas.openxmlformats.org/officeDocument/2006/relationships/customXml" Target="../ink/ink26.xml"/><Relationship Id="rId30" Type="http://schemas.openxmlformats.org/officeDocument/2006/relationships/image" Target="../media/image34.png"/><Relationship Id="rId35" Type="http://schemas.openxmlformats.org/officeDocument/2006/relationships/customXml" Target="../ink/ink30.xml"/><Relationship Id="rId8" Type="http://schemas.openxmlformats.org/officeDocument/2006/relationships/image" Target="../media/image23.png"/><Relationship Id="rId3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/>
          <a:lstStyle/>
          <a:p>
            <a:r>
              <a:rPr lang="de-DE"/>
              <a:t>Zusammenfassung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de-DE"/>
              <a:t>Verteilte Systeme</a:t>
            </a:r>
          </a:p>
          <a:p>
            <a:endParaRPr lang="de-DE"/>
          </a:p>
          <a:p>
            <a:r>
              <a:rPr lang="de-DE"/>
              <a:t>Hauptproblem: Es treten Fehler auf;</a:t>
            </a:r>
            <a:br>
              <a:rPr lang="de-DE"/>
            </a:br>
            <a:r>
              <a:rPr lang="de-DE"/>
              <a:t>es treten unbekannt lange zeitliche Verzögerungen auf. 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E00173-FF02-43D4-90CA-D1553F7FA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Message queuing</a:t>
            </a:r>
          </a:p>
        </p:txBody>
      </p:sp>
      <p:graphicFrame>
        <p:nvGraphicFramePr>
          <p:cNvPr id="14" name="Tabelle 13">
            <a:extLst>
              <a:ext uri="{FF2B5EF4-FFF2-40B4-BE49-F238E27FC236}">
                <a16:creationId xmlns:a16="http://schemas.microsoft.com/office/drawing/2014/main" id="{31F22948-744D-4BCD-93FD-504961E70B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76519"/>
              </p:ext>
            </p:extLst>
          </p:nvPr>
        </p:nvGraphicFramePr>
        <p:xfrm>
          <a:off x="165330" y="2047172"/>
          <a:ext cx="11674324" cy="4694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74324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372077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Kafka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4322713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Streams of messages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Kafka cluster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Streams of records (content + metadata)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sorted by topic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graphicFrame>
        <p:nvGraphicFramePr>
          <p:cNvPr id="15" name="Tabelle 14">
            <a:extLst>
              <a:ext uri="{FF2B5EF4-FFF2-40B4-BE49-F238E27FC236}">
                <a16:creationId xmlns:a16="http://schemas.microsoft.com/office/drawing/2014/main" id="{54E473FB-0A19-4439-B1B5-CF3CFC767C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9307223"/>
              </p:ext>
            </p:extLst>
          </p:nvPr>
        </p:nvGraphicFramePr>
        <p:xfrm>
          <a:off x="3665415" y="111990"/>
          <a:ext cx="541923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6573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  <a:gridCol w="2352661">
                  <a:extLst>
                    <a:ext uri="{9D8B030D-6E8A-4147-A177-3AD203B41FA5}">
                      <a16:colId xmlns:a16="http://schemas.microsoft.com/office/drawing/2014/main" val="2646707287"/>
                    </a:ext>
                  </a:extLst>
                </a:gridCol>
              </a:tblGrid>
              <a:tr h="431839">
                <a:tc gridSpan="2"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Leader election algorithm</a:t>
                      </a:r>
                    </a:p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Assumptions: basic, fault, time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915920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/>
                        <a:t>Simple </a:t>
                      </a:r>
                      <a:r>
                        <a:rPr lang="de-DE" err="1"/>
                        <a:t>algorithm</a:t>
                      </a:r>
                      <a:br>
                        <a:rPr lang="de-DE"/>
                      </a:br>
                      <a:r>
                        <a:rPr lang="de-DE"/>
                        <a:t>Circle (</a:t>
                      </a:r>
                      <a:r>
                        <a:rPr lang="de-DE" err="1"/>
                        <a:t>slide</a:t>
                      </a:r>
                      <a:r>
                        <a:rPr lang="de-DE"/>
                        <a:t> 100)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/>
                        <a:t>Needs </a:t>
                      </a:r>
                      <a:r>
                        <a:rPr lang="de-DE" err="1"/>
                        <a:t>synchronisation</a:t>
                      </a:r>
                      <a:endParaRPr lang="de-DE"/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err="1"/>
                        <a:t>FloodMax</a:t>
                      </a:r>
                      <a:r>
                        <a:rPr lang="de-DE"/>
                        <a:t> (</a:t>
                      </a:r>
                      <a:r>
                        <a:rPr lang="de-DE" err="1"/>
                        <a:t>SpanningTree</a:t>
                      </a:r>
                      <a:r>
                        <a:rPr lang="de-DE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/>
                        <a:t>Raft: </a:t>
                      </a:r>
                      <a:r>
                        <a:rPr lang="de-DE" err="1"/>
                        <a:t>see</a:t>
                      </a:r>
                      <a:r>
                        <a:rPr lang="de-DE"/>
                        <a:t> </a:t>
                      </a:r>
                      <a:r>
                        <a:rPr lang="de-DE" err="1"/>
                        <a:t>animation</a:t>
                      </a:r>
                      <a:r>
                        <a:rPr lang="de-DE"/>
                        <a:t> + FSA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FF4A3CC6-BB04-4B33-AAD5-C9EE6FC35A4E}"/>
              </a:ext>
            </a:extLst>
          </p:cNvPr>
          <p:cNvGrpSpPr/>
          <p:nvPr/>
        </p:nvGrpSpPr>
        <p:grpSpPr>
          <a:xfrm>
            <a:off x="299762" y="3626435"/>
            <a:ext cx="4714671" cy="2980114"/>
            <a:chOff x="1406533" y="3507777"/>
            <a:chExt cx="5052994" cy="3193967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9DEBB756-2233-4FC3-A966-E62A28292E3E}"/>
                </a:ext>
              </a:extLst>
            </p:cNvPr>
            <p:cNvSpPr/>
            <p:nvPr/>
          </p:nvSpPr>
          <p:spPr>
            <a:xfrm>
              <a:off x="1959791" y="3885496"/>
              <a:ext cx="3209110" cy="104725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1166E8D9-F058-4278-AA1E-B000A54935D7}"/>
                </a:ext>
              </a:extLst>
            </p:cNvPr>
            <p:cNvSpPr/>
            <p:nvPr/>
          </p:nvSpPr>
          <p:spPr>
            <a:xfrm>
              <a:off x="1406533" y="5193144"/>
              <a:ext cx="2156597" cy="52387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D8193E73-64D5-4DE0-997B-E5570FD6C140}"/>
                </a:ext>
              </a:extLst>
            </p:cNvPr>
            <p:cNvSpPr/>
            <p:nvPr/>
          </p:nvSpPr>
          <p:spPr>
            <a:xfrm>
              <a:off x="4159215" y="5193144"/>
              <a:ext cx="1409700" cy="52387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B1C3E49A-35BA-4697-97EE-1D79BB7CF1C2}"/>
                </a:ext>
              </a:extLst>
            </p:cNvPr>
            <p:cNvSpPr/>
            <p:nvPr/>
          </p:nvSpPr>
          <p:spPr>
            <a:xfrm>
              <a:off x="2038350" y="4254829"/>
              <a:ext cx="1437182" cy="57997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9B1299F0-AFA7-4960-BDA9-705B2C0974F4}"/>
                </a:ext>
              </a:extLst>
            </p:cNvPr>
            <p:cNvSpPr/>
            <p:nvPr/>
          </p:nvSpPr>
          <p:spPr>
            <a:xfrm>
              <a:off x="3594101" y="4254829"/>
              <a:ext cx="1437182" cy="57997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78B7568B-0D2B-48BE-9110-4A76C32A6BC1}"/>
                </a:ext>
              </a:extLst>
            </p:cNvPr>
            <p:cNvSpPr/>
            <p:nvPr/>
          </p:nvSpPr>
          <p:spPr>
            <a:xfrm>
              <a:off x="2209800" y="4358558"/>
              <a:ext cx="453789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solidFill>
                    <a:schemeClr val="tx1"/>
                  </a:solidFill>
                </a:rPr>
                <a:t>P0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84520A0C-81DC-45DE-9C0E-4914C5D38492}"/>
                </a:ext>
              </a:extLst>
            </p:cNvPr>
            <p:cNvSpPr/>
            <p:nvPr/>
          </p:nvSpPr>
          <p:spPr>
            <a:xfrm>
              <a:off x="2835039" y="4354318"/>
              <a:ext cx="453789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solidFill>
                    <a:schemeClr val="tx1"/>
                  </a:solidFill>
                </a:rPr>
                <a:t>P1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86E2E720-9DA9-4506-BABA-AACAB1894A30}"/>
                </a:ext>
              </a:extLst>
            </p:cNvPr>
            <p:cNvSpPr/>
            <p:nvPr/>
          </p:nvSpPr>
          <p:spPr>
            <a:xfrm>
              <a:off x="3748291" y="4358558"/>
              <a:ext cx="453789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solidFill>
                    <a:schemeClr val="tx1"/>
                  </a:solidFill>
                </a:rPr>
                <a:t>P2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950922FA-0B1C-437E-8CAB-6005708F902B}"/>
                </a:ext>
              </a:extLst>
            </p:cNvPr>
            <p:cNvSpPr/>
            <p:nvPr/>
          </p:nvSpPr>
          <p:spPr>
            <a:xfrm>
              <a:off x="4386230" y="4354318"/>
              <a:ext cx="453789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solidFill>
                    <a:schemeClr val="tx1"/>
                  </a:solidFill>
                </a:rPr>
                <a:t>P3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5B759105-1E51-415A-B69C-61064AFE2AC4}"/>
                </a:ext>
              </a:extLst>
            </p:cNvPr>
            <p:cNvSpPr/>
            <p:nvPr/>
          </p:nvSpPr>
          <p:spPr>
            <a:xfrm>
              <a:off x="1620032" y="5264581"/>
              <a:ext cx="453789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solidFill>
                    <a:schemeClr val="tx1"/>
                  </a:solidFill>
                </a:rPr>
                <a:t>C0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C07D65FC-1F96-4318-B3A4-3F2AA8AE4936}"/>
                </a:ext>
              </a:extLst>
            </p:cNvPr>
            <p:cNvSpPr/>
            <p:nvPr/>
          </p:nvSpPr>
          <p:spPr>
            <a:xfrm>
              <a:off x="2260147" y="5264581"/>
              <a:ext cx="453789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solidFill>
                    <a:schemeClr val="tx1"/>
                  </a:solidFill>
                </a:rPr>
                <a:t>C1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CEAC042C-CC6F-4B13-8D63-DC7E2CF81DA8}"/>
                </a:ext>
              </a:extLst>
            </p:cNvPr>
            <p:cNvSpPr/>
            <p:nvPr/>
          </p:nvSpPr>
          <p:spPr>
            <a:xfrm>
              <a:off x="2893441" y="5264581"/>
              <a:ext cx="453789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solidFill>
                    <a:schemeClr val="tx1"/>
                  </a:solidFill>
                </a:rPr>
                <a:t>C2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291A06C3-E4DA-4623-9C52-65293D6C45F4}"/>
                </a:ext>
              </a:extLst>
            </p:cNvPr>
            <p:cNvSpPr/>
            <p:nvPr/>
          </p:nvSpPr>
          <p:spPr>
            <a:xfrm>
              <a:off x="4288005" y="5261893"/>
              <a:ext cx="453789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solidFill>
                    <a:schemeClr val="tx1"/>
                  </a:solidFill>
                </a:rPr>
                <a:t>C3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F64532DD-6579-446B-91D4-3D6BACDD644C}"/>
                </a:ext>
              </a:extLst>
            </p:cNvPr>
            <p:cNvSpPr/>
            <p:nvPr/>
          </p:nvSpPr>
          <p:spPr>
            <a:xfrm>
              <a:off x="4928460" y="5261893"/>
              <a:ext cx="453789" cy="381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>
                  <a:solidFill>
                    <a:schemeClr val="tx1"/>
                  </a:solidFill>
                </a:rPr>
                <a:t>C4</a:t>
              </a: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DF404BA6-5238-4B3D-9ADC-C6A99D9EB5BF}"/>
                </a:ext>
              </a:extLst>
            </p:cNvPr>
            <p:cNvSpPr txBox="1"/>
            <p:nvPr/>
          </p:nvSpPr>
          <p:spPr>
            <a:xfrm>
              <a:off x="2768452" y="3507777"/>
              <a:ext cx="1500394" cy="395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/>
                <a:t>Kafka Cluster</a:t>
              </a:r>
              <a:endParaRPr lang="en-US"/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B8992294-7E66-4AB6-BFF0-D4C39F3130E6}"/>
                </a:ext>
              </a:extLst>
            </p:cNvPr>
            <p:cNvSpPr txBox="1"/>
            <p:nvPr/>
          </p:nvSpPr>
          <p:spPr>
            <a:xfrm>
              <a:off x="2102743" y="3896493"/>
              <a:ext cx="1024155" cy="395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/>
                <a:t>Server 1</a:t>
              </a:r>
              <a:endParaRPr lang="en-US"/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CCC8F34E-DDA4-4D7E-A036-CA1BD5F538C3}"/>
                </a:ext>
              </a:extLst>
            </p:cNvPr>
            <p:cNvSpPr txBox="1"/>
            <p:nvPr/>
          </p:nvSpPr>
          <p:spPr>
            <a:xfrm>
              <a:off x="3681424" y="3909850"/>
              <a:ext cx="2640549" cy="395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Server 2 (logical broker)</a:t>
              </a:r>
            </a:p>
          </p:txBody>
        </p: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id="{0F3D54FC-A1BA-452F-87B3-582011CE90B6}"/>
                </a:ext>
              </a:extLst>
            </p:cNvPr>
            <p:cNvSpPr txBox="1"/>
            <p:nvPr/>
          </p:nvSpPr>
          <p:spPr>
            <a:xfrm>
              <a:off x="1602794" y="5677101"/>
              <a:ext cx="9584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/>
                <a:t>Group A</a:t>
              </a:r>
              <a:endParaRPr lang="en-US"/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F1D3F2A5-DB6C-49E0-B84F-9468D4071BEB}"/>
                </a:ext>
              </a:extLst>
            </p:cNvPr>
            <p:cNvSpPr txBox="1"/>
            <p:nvPr/>
          </p:nvSpPr>
          <p:spPr>
            <a:xfrm>
              <a:off x="4180246" y="5711642"/>
              <a:ext cx="2279281" cy="395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Group B (logical sub)</a:t>
              </a:r>
            </a:p>
          </p:txBody>
        </p:sp>
        <p:cxnSp>
          <p:nvCxnSpPr>
            <p:cNvPr id="34" name="Gerade Verbindung mit Pfeil 33">
              <a:extLst>
                <a:ext uri="{FF2B5EF4-FFF2-40B4-BE49-F238E27FC236}">
                  <a16:creationId xmlns:a16="http://schemas.microsoft.com/office/drawing/2014/main" id="{9FF7E96B-B856-48DA-904B-A933CA4F14D6}"/>
                </a:ext>
              </a:extLst>
            </p:cNvPr>
            <p:cNvCxnSpPr>
              <a:stCxn id="6" idx="2"/>
              <a:endCxn id="25" idx="0"/>
            </p:cNvCxnSpPr>
            <p:nvPr/>
          </p:nvCxnSpPr>
          <p:spPr>
            <a:xfrm flipH="1">
              <a:off x="1846927" y="4739558"/>
              <a:ext cx="589768" cy="52502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mit Pfeil 35">
              <a:extLst>
                <a:ext uri="{FF2B5EF4-FFF2-40B4-BE49-F238E27FC236}">
                  <a16:creationId xmlns:a16="http://schemas.microsoft.com/office/drawing/2014/main" id="{FC324E07-89FD-436F-A964-BE5915D2B993}"/>
                </a:ext>
              </a:extLst>
            </p:cNvPr>
            <p:cNvCxnSpPr>
              <a:stCxn id="6" idx="2"/>
              <a:endCxn id="28" idx="0"/>
            </p:cNvCxnSpPr>
            <p:nvPr/>
          </p:nvCxnSpPr>
          <p:spPr>
            <a:xfrm>
              <a:off x="2436695" y="4739558"/>
              <a:ext cx="2078205" cy="52233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mit Pfeil 37">
              <a:extLst>
                <a:ext uri="{FF2B5EF4-FFF2-40B4-BE49-F238E27FC236}">
                  <a16:creationId xmlns:a16="http://schemas.microsoft.com/office/drawing/2014/main" id="{01C67005-1451-4D40-8417-10DD401BECFA}"/>
                </a:ext>
              </a:extLst>
            </p:cNvPr>
            <p:cNvCxnSpPr>
              <a:cxnSpLocks/>
              <a:stCxn id="23" idx="2"/>
              <a:endCxn id="27" idx="0"/>
            </p:cNvCxnSpPr>
            <p:nvPr/>
          </p:nvCxnSpPr>
          <p:spPr>
            <a:xfrm flipH="1">
              <a:off x="3120336" y="4739558"/>
              <a:ext cx="854850" cy="52502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mit Pfeil 41">
              <a:extLst>
                <a:ext uri="{FF2B5EF4-FFF2-40B4-BE49-F238E27FC236}">
                  <a16:creationId xmlns:a16="http://schemas.microsoft.com/office/drawing/2014/main" id="{11DF7B88-1595-40DF-9AB0-C0A81E3C9778}"/>
                </a:ext>
              </a:extLst>
            </p:cNvPr>
            <p:cNvCxnSpPr>
              <a:stCxn id="23" idx="2"/>
              <a:endCxn id="28" idx="0"/>
            </p:cNvCxnSpPr>
            <p:nvPr/>
          </p:nvCxnSpPr>
          <p:spPr>
            <a:xfrm>
              <a:off x="3975186" y="4739558"/>
              <a:ext cx="539714" cy="52233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E59F7745-AB4A-446A-AD89-F8008392D21E}"/>
                </a:ext>
              </a:extLst>
            </p:cNvPr>
            <p:cNvSpPr txBox="1"/>
            <p:nvPr/>
          </p:nvSpPr>
          <p:spPr>
            <a:xfrm>
              <a:off x="1425127" y="6055413"/>
              <a:ext cx="45071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Broadcast: One group per consumer</a:t>
              </a:r>
            </a:p>
            <a:p>
              <a:r>
                <a:rPr lang="en-US"/>
                <a:t>Load balancing: Multiple consumer per group</a:t>
              </a:r>
            </a:p>
          </p:txBody>
        </p:sp>
      </p:grpSp>
      <p:graphicFrame>
        <p:nvGraphicFramePr>
          <p:cNvPr id="35" name="Tabelle 34">
            <a:extLst>
              <a:ext uri="{FF2B5EF4-FFF2-40B4-BE49-F238E27FC236}">
                <a16:creationId xmlns:a16="http://schemas.microsoft.com/office/drawing/2014/main" id="{21F05165-B901-4692-B213-700DD242DA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0123271"/>
              </p:ext>
            </p:extLst>
          </p:nvPr>
        </p:nvGraphicFramePr>
        <p:xfrm>
          <a:off x="9255506" y="111990"/>
          <a:ext cx="2584148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4148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234323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Semantics MQ System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1042874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/>
                        <a:t>APPEND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/>
                        <a:t>GET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/>
                        <a:t>POLL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/>
                        <a:t>NOTIFY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grpSp>
        <p:nvGrpSpPr>
          <p:cNvPr id="102" name="Gruppieren 101">
            <a:extLst>
              <a:ext uri="{FF2B5EF4-FFF2-40B4-BE49-F238E27FC236}">
                <a16:creationId xmlns:a16="http://schemas.microsoft.com/office/drawing/2014/main" id="{73A8D080-278D-4199-B207-41C8F635BE3C}"/>
              </a:ext>
            </a:extLst>
          </p:cNvPr>
          <p:cNvGrpSpPr/>
          <p:nvPr/>
        </p:nvGrpSpPr>
        <p:grpSpPr>
          <a:xfrm>
            <a:off x="5007477" y="2545824"/>
            <a:ext cx="6689262" cy="2410171"/>
            <a:chOff x="742449" y="6046907"/>
            <a:chExt cx="6689262" cy="2410171"/>
          </a:xfrm>
        </p:grpSpPr>
        <p:grpSp>
          <p:nvGrpSpPr>
            <p:cNvPr id="37" name="Gruppieren 36">
              <a:extLst>
                <a:ext uri="{FF2B5EF4-FFF2-40B4-BE49-F238E27FC236}">
                  <a16:creationId xmlns:a16="http://schemas.microsoft.com/office/drawing/2014/main" id="{B160BF58-45D3-48F4-B701-595526B66CE9}"/>
                </a:ext>
              </a:extLst>
            </p:cNvPr>
            <p:cNvGrpSpPr/>
            <p:nvPr/>
          </p:nvGrpSpPr>
          <p:grpSpPr>
            <a:xfrm>
              <a:off x="742449" y="6540500"/>
              <a:ext cx="3722871" cy="1916578"/>
              <a:chOff x="742449" y="6540500"/>
              <a:chExt cx="3722871" cy="1916578"/>
            </a:xfrm>
          </p:grpSpPr>
          <p:grpSp>
            <p:nvGrpSpPr>
              <p:cNvPr id="20" name="Gruppieren 19">
                <a:extLst>
                  <a:ext uri="{FF2B5EF4-FFF2-40B4-BE49-F238E27FC236}">
                    <a16:creationId xmlns:a16="http://schemas.microsoft.com/office/drawing/2014/main" id="{55529722-6CD7-4464-968A-6F8C0EC9045C}"/>
                  </a:ext>
                </a:extLst>
              </p:cNvPr>
              <p:cNvGrpSpPr/>
              <p:nvPr/>
            </p:nvGrpSpPr>
            <p:grpSpPr>
              <a:xfrm>
                <a:off x="2277110" y="6652260"/>
                <a:ext cx="2057400" cy="411480"/>
                <a:chOff x="1165860" y="6195060"/>
                <a:chExt cx="2057400" cy="411480"/>
              </a:xfrm>
            </p:grpSpPr>
            <p:sp>
              <p:nvSpPr>
                <p:cNvPr id="19" name="Rechteck 18">
                  <a:extLst>
                    <a:ext uri="{FF2B5EF4-FFF2-40B4-BE49-F238E27FC236}">
                      <a16:creationId xmlns:a16="http://schemas.microsoft.com/office/drawing/2014/main" id="{94213F72-20BB-4397-BFE7-A6CB19336594}"/>
                    </a:ext>
                  </a:extLst>
                </p:cNvPr>
                <p:cNvSpPr/>
                <p:nvPr/>
              </p:nvSpPr>
              <p:spPr>
                <a:xfrm>
                  <a:off x="1165860" y="6195060"/>
                  <a:ext cx="411480" cy="41148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echteck 38">
                  <a:extLst>
                    <a:ext uri="{FF2B5EF4-FFF2-40B4-BE49-F238E27FC236}">
                      <a16:creationId xmlns:a16="http://schemas.microsoft.com/office/drawing/2014/main" id="{629952CA-06CC-4E42-AC64-F81D4DD959C4}"/>
                    </a:ext>
                  </a:extLst>
                </p:cNvPr>
                <p:cNvSpPr/>
                <p:nvPr/>
              </p:nvSpPr>
              <p:spPr>
                <a:xfrm>
                  <a:off x="1577340" y="6195060"/>
                  <a:ext cx="411480" cy="41148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echteck 39">
                  <a:extLst>
                    <a:ext uri="{FF2B5EF4-FFF2-40B4-BE49-F238E27FC236}">
                      <a16:creationId xmlns:a16="http://schemas.microsoft.com/office/drawing/2014/main" id="{D84ED935-FE59-4198-B3F6-2307367B3879}"/>
                    </a:ext>
                  </a:extLst>
                </p:cNvPr>
                <p:cNvSpPr/>
                <p:nvPr/>
              </p:nvSpPr>
              <p:spPr>
                <a:xfrm>
                  <a:off x="1988820" y="6195060"/>
                  <a:ext cx="411480" cy="41148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Rechteck 40">
                  <a:extLst>
                    <a:ext uri="{FF2B5EF4-FFF2-40B4-BE49-F238E27FC236}">
                      <a16:creationId xmlns:a16="http://schemas.microsoft.com/office/drawing/2014/main" id="{F3BFB372-7ED4-4475-A545-9FF89FB107DC}"/>
                    </a:ext>
                  </a:extLst>
                </p:cNvPr>
                <p:cNvSpPr/>
                <p:nvPr/>
              </p:nvSpPr>
              <p:spPr>
                <a:xfrm>
                  <a:off x="2400300" y="6195060"/>
                  <a:ext cx="411480" cy="41148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echteck 44">
                  <a:extLst>
                    <a:ext uri="{FF2B5EF4-FFF2-40B4-BE49-F238E27FC236}">
                      <a16:creationId xmlns:a16="http://schemas.microsoft.com/office/drawing/2014/main" id="{507AAE7D-3114-455F-8010-D3CD17A71E42}"/>
                    </a:ext>
                  </a:extLst>
                </p:cNvPr>
                <p:cNvSpPr/>
                <p:nvPr/>
              </p:nvSpPr>
              <p:spPr>
                <a:xfrm>
                  <a:off x="2811780" y="6195060"/>
                  <a:ext cx="411480" cy="41148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7" name="Gruppieren 46">
                <a:extLst>
                  <a:ext uri="{FF2B5EF4-FFF2-40B4-BE49-F238E27FC236}">
                    <a16:creationId xmlns:a16="http://schemas.microsoft.com/office/drawing/2014/main" id="{C62DD7A3-FD05-4BE8-83EE-8B87EBA98931}"/>
                  </a:ext>
                </a:extLst>
              </p:cNvPr>
              <p:cNvGrpSpPr/>
              <p:nvPr/>
            </p:nvGrpSpPr>
            <p:grpSpPr>
              <a:xfrm>
                <a:off x="2277110" y="7235826"/>
                <a:ext cx="2057400" cy="411480"/>
                <a:chOff x="1165860" y="6195060"/>
                <a:chExt cx="2057400" cy="411480"/>
              </a:xfrm>
            </p:grpSpPr>
            <p:sp>
              <p:nvSpPr>
                <p:cNvPr id="48" name="Rechteck 47">
                  <a:extLst>
                    <a:ext uri="{FF2B5EF4-FFF2-40B4-BE49-F238E27FC236}">
                      <a16:creationId xmlns:a16="http://schemas.microsoft.com/office/drawing/2014/main" id="{2D533631-C213-4BE1-9801-B2BCC99D7AFC}"/>
                    </a:ext>
                  </a:extLst>
                </p:cNvPr>
                <p:cNvSpPr/>
                <p:nvPr/>
              </p:nvSpPr>
              <p:spPr>
                <a:xfrm>
                  <a:off x="1165860" y="6195060"/>
                  <a:ext cx="411480" cy="41148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Rechteck 48">
                  <a:extLst>
                    <a:ext uri="{FF2B5EF4-FFF2-40B4-BE49-F238E27FC236}">
                      <a16:creationId xmlns:a16="http://schemas.microsoft.com/office/drawing/2014/main" id="{B4295F1F-A68C-4B3B-9746-C17E1B996FFB}"/>
                    </a:ext>
                  </a:extLst>
                </p:cNvPr>
                <p:cNvSpPr/>
                <p:nvPr/>
              </p:nvSpPr>
              <p:spPr>
                <a:xfrm>
                  <a:off x="1577340" y="6195060"/>
                  <a:ext cx="411480" cy="41148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echteck 49">
                  <a:extLst>
                    <a:ext uri="{FF2B5EF4-FFF2-40B4-BE49-F238E27FC236}">
                      <a16:creationId xmlns:a16="http://schemas.microsoft.com/office/drawing/2014/main" id="{15479080-1578-418A-A18D-FFB9BFC8DDB5}"/>
                    </a:ext>
                  </a:extLst>
                </p:cNvPr>
                <p:cNvSpPr/>
                <p:nvPr/>
              </p:nvSpPr>
              <p:spPr>
                <a:xfrm>
                  <a:off x="1988820" y="6195060"/>
                  <a:ext cx="411480" cy="41148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echteck 50">
                  <a:extLst>
                    <a:ext uri="{FF2B5EF4-FFF2-40B4-BE49-F238E27FC236}">
                      <a16:creationId xmlns:a16="http://schemas.microsoft.com/office/drawing/2014/main" id="{C289A168-027E-42BA-A1E2-BC20407B7FF4}"/>
                    </a:ext>
                  </a:extLst>
                </p:cNvPr>
                <p:cNvSpPr/>
                <p:nvPr/>
              </p:nvSpPr>
              <p:spPr>
                <a:xfrm>
                  <a:off x="2400300" y="6195060"/>
                  <a:ext cx="411480" cy="41148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Rechteck 51">
                  <a:extLst>
                    <a:ext uri="{FF2B5EF4-FFF2-40B4-BE49-F238E27FC236}">
                      <a16:creationId xmlns:a16="http://schemas.microsoft.com/office/drawing/2014/main" id="{6864C2C5-A7AD-4471-9425-7ED8554243FA}"/>
                    </a:ext>
                  </a:extLst>
                </p:cNvPr>
                <p:cNvSpPr/>
                <p:nvPr/>
              </p:nvSpPr>
              <p:spPr>
                <a:xfrm>
                  <a:off x="2811780" y="6195060"/>
                  <a:ext cx="411480" cy="41148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5" name="Gruppieren 64">
                <a:extLst>
                  <a:ext uri="{FF2B5EF4-FFF2-40B4-BE49-F238E27FC236}">
                    <a16:creationId xmlns:a16="http://schemas.microsoft.com/office/drawing/2014/main" id="{C8DAB805-7078-434C-87E6-ACC902FFDBB9}"/>
                  </a:ext>
                </a:extLst>
              </p:cNvPr>
              <p:cNvGrpSpPr/>
              <p:nvPr/>
            </p:nvGrpSpPr>
            <p:grpSpPr>
              <a:xfrm>
                <a:off x="2277110" y="7819392"/>
                <a:ext cx="2057400" cy="411480"/>
                <a:chOff x="1165860" y="6195060"/>
                <a:chExt cx="2057400" cy="411480"/>
              </a:xfrm>
              <a:solidFill>
                <a:schemeClr val="accent6">
                  <a:lumMod val="75000"/>
                </a:schemeClr>
              </a:solidFill>
            </p:grpSpPr>
            <p:sp>
              <p:nvSpPr>
                <p:cNvPr id="66" name="Rechteck 65">
                  <a:extLst>
                    <a:ext uri="{FF2B5EF4-FFF2-40B4-BE49-F238E27FC236}">
                      <a16:creationId xmlns:a16="http://schemas.microsoft.com/office/drawing/2014/main" id="{FF28A1C5-3973-4DC4-A68E-F6009C93029E}"/>
                    </a:ext>
                  </a:extLst>
                </p:cNvPr>
                <p:cNvSpPr/>
                <p:nvPr/>
              </p:nvSpPr>
              <p:spPr>
                <a:xfrm>
                  <a:off x="1165860" y="6195060"/>
                  <a:ext cx="411480" cy="4114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Rechteck 66">
                  <a:extLst>
                    <a:ext uri="{FF2B5EF4-FFF2-40B4-BE49-F238E27FC236}">
                      <a16:creationId xmlns:a16="http://schemas.microsoft.com/office/drawing/2014/main" id="{D895C705-9C35-4D6D-9DD5-C674D1EE5F64}"/>
                    </a:ext>
                  </a:extLst>
                </p:cNvPr>
                <p:cNvSpPr/>
                <p:nvPr/>
              </p:nvSpPr>
              <p:spPr>
                <a:xfrm>
                  <a:off x="1577340" y="6195060"/>
                  <a:ext cx="411480" cy="4114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Rechteck 67">
                  <a:extLst>
                    <a:ext uri="{FF2B5EF4-FFF2-40B4-BE49-F238E27FC236}">
                      <a16:creationId xmlns:a16="http://schemas.microsoft.com/office/drawing/2014/main" id="{6FC07DBA-8774-491E-90B9-36E81B13CE45}"/>
                    </a:ext>
                  </a:extLst>
                </p:cNvPr>
                <p:cNvSpPr/>
                <p:nvPr/>
              </p:nvSpPr>
              <p:spPr>
                <a:xfrm>
                  <a:off x="1988820" y="6195060"/>
                  <a:ext cx="411480" cy="4114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" name="Rechteck 68">
                  <a:extLst>
                    <a:ext uri="{FF2B5EF4-FFF2-40B4-BE49-F238E27FC236}">
                      <a16:creationId xmlns:a16="http://schemas.microsoft.com/office/drawing/2014/main" id="{08372635-3153-4FDF-88EC-D5C8FA0FC42E}"/>
                    </a:ext>
                  </a:extLst>
                </p:cNvPr>
                <p:cNvSpPr/>
                <p:nvPr/>
              </p:nvSpPr>
              <p:spPr>
                <a:xfrm>
                  <a:off x="2400300" y="6195060"/>
                  <a:ext cx="411480" cy="4114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Rechteck 69">
                  <a:extLst>
                    <a:ext uri="{FF2B5EF4-FFF2-40B4-BE49-F238E27FC236}">
                      <a16:creationId xmlns:a16="http://schemas.microsoft.com/office/drawing/2014/main" id="{DF920975-F040-4619-8310-8424F4524B8E}"/>
                    </a:ext>
                  </a:extLst>
                </p:cNvPr>
                <p:cNvSpPr/>
                <p:nvPr/>
              </p:nvSpPr>
              <p:spPr>
                <a:xfrm>
                  <a:off x="2811780" y="6195060"/>
                  <a:ext cx="411480" cy="41148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6BCEFD83-0C72-4DB6-9D02-92783D1482E7}"/>
                  </a:ext>
                </a:extLst>
              </p:cNvPr>
              <p:cNvSpPr txBox="1"/>
              <p:nvPr/>
            </p:nvSpPr>
            <p:spPr>
              <a:xfrm>
                <a:off x="1114741" y="6649086"/>
                <a:ext cx="11623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/>
                  <a:t>Partition 1</a:t>
                </a:r>
                <a:endParaRPr lang="en-US"/>
              </a:p>
            </p:txBody>
          </p:sp>
          <p:sp>
            <p:nvSpPr>
              <p:cNvPr id="71" name="Textfeld 70">
                <a:extLst>
                  <a:ext uri="{FF2B5EF4-FFF2-40B4-BE49-F238E27FC236}">
                    <a16:creationId xmlns:a16="http://schemas.microsoft.com/office/drawing/2014/main" id="{CF33E1B1-771F-4D50-B373-7088EAA4CFB5}"/>
                  </a:ext>
                </a:extLst>
              </p:cNvPr>
              <p:cNvSpPr txBox="1"/>
              <p:nvPr/>
            </p:nvSpPr>
            <p:spPr>
              <a:xfrm>
                <a:off x="1114740" y="7234239"/>
                <a:ext cx="11623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/>
                  <a:t>Partition 2</a:t>
                </a:r>
                <a:endParaRPr lang="en-US"/>
              </a:p>
            </p:txBody>
          </p:sp>
          <p:sp>
            <p:nvSpPr>
              <p:cNvPr id="72" name="Textfeld 71">
                <a:extLst>
                  <a:ext uri="{FF2B5EF4-FFF2-40B4-BE49-F238E27FC236}">
                    <a16:creationId xmlns:a16="http://schemas.microsoft.com/office/drawing/2014/main" id="{96A54A70-0298-463C-A44E-862D61B5BA38}"/>
                  </a:ext>
                </a:extLst>
              </p:cNvPr>
              <p:cNvSpPr txBox="1"/>
              <p:nvPr/>
            </p:nvSpPr>
            <p:spPr>
              <a:xfrm>
                <a:off x="1114740" y="7819392"/>
                <a:ext cx="11623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/>
                  <a:t>Partition 3</a:t>
                </a:r>
                <a:endParaRPr lang="en-US"/>
              </a:p>
            </p:txBody>
          </p:sp>
          <p:sp>
            <p:nvSpPr>
              <p:cNvPr id="73" name="Rechteck 72">
                <a:extLst>
                  <a:ext uri="{FF2B5EF4-FFF2-40B4-BE49-F238E27FC236}">
                    <a16:creationId xmlns:a16="http://schemas.microsoft.com/office/drawing/2014/main" id="{633B561D-13F0-4A97-B36F-4298FB8FADD2}"/>
                  </a:ext>
                </a:extLst>
              </p:cNvPr>
              <p:cNvSpPr/>
              <p:nvPr/>
            </p:nvSpPr>
            <p:spPr>
              <a:xfrm>
                <a:off x="1114740" y="6540500"/>
                <a:ext cx="3350580" cy="117856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hteck 73">
                <a:extLst>
                  <a:ext uri="{FF2B5EF4-FFF2-40B4-BE49-F238E27FC236}">
                    <a16:creationId xmlns:a16="http://schemas.microsoft.com/office/drawing/2014/main" id="{3E26A6F6-614A-4538-BCCF-F5FE7251B684}"/>
                  </a:ext>
                </a:extLst>
              </p:cNvPr>
              <p:cNvSpPr/>
              <p:nvPr/>
            </p:nvSpPr>
            <p:spPr>
              <a:xfrm>
                <a:off x="1114740" y="7719060"/>
                <a:ext cx="3350580" cy="63542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Textfeld 74">
                <a:extLst>
                  <a:ext uri="{FF2B5EF4-FFF2-40B4-BE49-F238E27FC236}">
                    <a16:creationId xmlns:a16="http://schemas.microsoft.com/office/drawing/2014/main" id="{FA2FC55B-F2A3-465A-8D99-8CDEE7BC4D23}"/>
                  </a:ext>
                </a:extLst>
              </p:cNvPr>
              <p:cNvSpPr txBox="1"/>
              <p:nvPr/>
            </p:nvSpPr>
            <p:spPr>
              <a:xfrm rot="16200000">
                <a:off x="506807" y="6947030"/>
                <a:ext cx="8406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>
                    <a:solidFill>
                      <a:srgbClr val="0070C0"/>
                    </a:solidFill>
                  </a:rPr>
                  <a:t>Topic 1</a:t>
                </a:r>
                <a:endParaRPr lang="en-US">
                  <a:solidFill>
                    <a:srgbClr val="0070C0"/>
                  </a:solidFill>
                </a:endParaRPr>
              </a:p>
            </p:txBody>
          </p:sp>
          <p:sp>
            <p:nvSpPr>
              <p:cNvPr id="76" name="Textfeld 75">
                <a:extLst>
                  <a:ext uri="{FF2B5EF4-FFF2-40B4-BE49-F238E27FC236}">
                    <a16:creationId xmlns:a16="http://schemas.microsoft.com/office/drawing/2014/main" id="{563DFEE2-793B-48D3-9A9A-C14A30FB1E58}"/>
                  </a:ext>
                </a:extLst>
              </p:cNvPr>
              <p:cNvSpPr txBox="1"/>
              <p:nvPr/>
            </p:nvSpPr>
            <p:spPr>
              <a:xfrm rot="16200000">
                <a:off x="509766" y="7852105"/>
                <a:ext cx="8406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>
                    <a:solidFill>
                      <a:schemeClr val="accent6">
                        <a:lumMod val="75000"/>
                      </a:schemeClr>
                    </a:solidFill>
                  </a:rPr>
                  <a:t>Topic 2</a:t>
                </a:r>
                <a:endParaRPr lang="en-US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id="{2B449AC4-2108-4B46-9A9B-B44DBE122179}"/>
                </a:ext>
              </a:extLst>
            </p:cNvPr>
            <p:cNvSpPr txBox="1"/>
            <p:nvPr/>
          </p:nvSpPr>
          <p:spPr>
            <a:xfrm>
              <a:off x="4740428" y="6354696"/>
              <a:ext cx="2691283" cy="160043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/>
                <a:t>Partition replication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/>
                <a:t>One leader, multiple followers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/>
                <a:t>Committed msg: Leader + all</a:t>
              </a:r>
              <a:br>
                <a:rPr lang="en-US" sz="1400"/>
              </a:br>
              <a:r>
                <a:rPr lang="en-US" sz="1400"/>
                <a:t>working followers </a:t>
              </a:r>
              <a:br>
                <a:rPr lang="en-US" sz="1400"/>
              </a:br>
              <a:r>
                <a:rPr lang="en-US" sz="1400"/>
                <a:t>have msg in queue</a:t>
              </a:r>
            </a:p>
            <a:p>
              <a:r>
                <a:rPr lang="en-US" sz="1400"/>
                <a:t>Load balancing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/>
                <a:t>Random, Round-robin</a:t>
              </a:r>
            </a:p>
          </p:txBody>
        </p:sp>
        <p:cxnSp>
          <p:nvCxnSpPr>
            <p:cNvPr id="79" name="Gerade Verbindung mit Pfeil 78">
              <a:extLst>
                <a:ext uri="{FF2B5EF4-FFF2-40B4-BE49-F238E27FC236}">
                  <a16:creationId xmlns:a16="http://schemas.microsoft.com/office/drawing/2014/main" id="{60644A23-BAD3-4D50-909B-6FB6164A5FF4}"/>
                </a:ext>
              </a:extLst>
            </p:cNvPr>
            <p:cNvCxnSpPr>
              <a:cxnSpLocks/>
              <a:stCxn id="77" idx="1"/>
              <a:endCxn id="45" idx="3"/>
            </p:cNvCxnSpPr>
            <p:nvPr/>
          </p:nvCxnSpPr>
          <p:spPr>
            <a:xfrm flipH="1" flipV="1">
              <a:off x="4334510" y="6858000"/>
              <a:ext cx="405918" cy="2969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Gerade Verbindung mit Pfeil 80">
              <a:extLst>
                <a:ext uri="{FF2B5EF4-FFF2-40B4-BE49-F238E27FC236}">
                  <a16:creationId xmlns:a16="http://schemas.microsoft.com/office/drawing/2014/main" id="{BD36CE1E-D926-40D3-8F66-D2351D1AA61E}"/>
                </a:ext>
              </a:extLst>
            </p:cNvPr>
            <p:cNvCxnSpPr>
              <a:cxnSpLocks/>
              <a:stCxn id="77" idx="1"/>
              <a:endCxn id="52" idx="3"/>
            </p:cNvCxnSpPr>
            <p:nvPr/>
          </p:nvCxnSpPr>
          <p:spPr>
            <a:xfrm flipH="1">
              <a:off x="4334510" y="7154915"/>
              <a:ext cx="405918" cy="2866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rade Verbindung mit Pfeil 82">
              <a:extLst>
                <a:ext uri="{FF2B5EF4-FFF2-40B4-BE49-F238E27FC236}">
                  <a16:creationId xmlns:a16="http://schemas.microsoft.com/office/drawing/2014/main" id="{5CB5CA01-26D6-44BE-847D-9CAB7BCCFAC0}"/>
                </a:ext>
              </a:extLst>
            </p:cNvPr>
            <p:cNvCxnSpPr>
              <a:cxnSpLocks/>
              <a:stCxn id="84" idx="2"/>
              <a:endCxn id="45" idx="0"/>
            </p:cNvCxnSpPr>
            <p:nvPr/>
          </p:nvCxnSpPr>
          <p:spPr>
            <a:xfrm flipH="1">
              <a:off x="4128770" y="6354684"/>
              <a:ext cx="70318" cy="297576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2C5426EA-3EC7-4245-AA38-B2EE60475313}"/>
                </a:ext>
              </a:extLst>
            </p:cNvPr>
            <p:cNvSpPr txBox="1"/>
            <p:nvPr/>
          </p:nvSpPr>
          <p:spPr>
            <a:xfrm>
              <a:off x="3902756" y="6046907"/>
              <a:ext cx="592663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/>
                <a:t>Write</a:t>
              </a:r>
              <a:endParaRPr lang="en-US"/>
            </a:p>
          </p:txBody>
        </p:sp>
        <p:cxnSp>
          <p:nvCxnSpPr>
            <p:cNvPr id="86" name="Gerade Verbindung mit Pfeil 85">
              <a:extLst>
                <a:ext uri="{FF2B5EF4-FFF2-40B4-BE49-F238E27FC236}">
                  <a16:creationId xmlns:a16="http://schemas.microsoft.com/office/drawing/2014/main" id="{BF5B29C4-34D0-4049-B41F-F7A8D300E549}"/>
                </a:ext>
              </a:extLst>
            </p:cNvPr>
            <p:cNvCxnSpPr>
              <a:cxnSpLocks/>
              <a:stCxn id="87" idx="2"/>
              <a:endCxn id="39" idx="0"/>
            </p:cNvCxnSpPr>
            <p:nvPr/>
          </p:nvCxnSpPr>
          <p:spPr>
            <a:xfrm flipH="1">
              <a:off x="2894330" y="6354684"/>
              <a:ext cx="353478" cy="297576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75222E78-D48E-400B-A38E-4C37CA9E35F6}"/>
                </a:ext>
              </a:extLst>
            </p:cNvPr>
            <p:cNvSpPr txBox="1"/>
            <p:nvPr/>
          </p:nvSpPr>
          <p:spPr>
            <a:xfrm>
              <a:off x="2972700" y="6046907"/>
              <a:ext cx="55021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/>
                <a:t>Read</a:t>
              </a:r>
              <a:endParaRPr lang="en-US"/>
            </a:p>
          </p:txBody>
        </p:sp>
        <p:cxnSp>
          <p:nvCxnSpPr>
            <p:cNvPr id="89" name="Gerade Verbindung mit Pfeil 88">
              <a:extLst>
                <a:ext uri="{FF2B5EF4-FFF2-40B4-BE49-F238E27FC236}">
                  <a16:creationId xmlns:a16="http://schemas.microsoft.com/office/drawing/2014/main" id="{17E980DD-1D71-4E79-B9BF-F66B8EA631D5}"/>
                </a:ext>
              </a:extLst>
            </p:cNvPr>
            <p:cNvCxnSpPr>
              <a:cxnSpLocks/>
              <a:stCxn id="87" idx="2"/>
              <a:endCxn id="41" idx="0"/>
            </p:cNvCxnSpPr>
            <p:nvPr/>
          </p:nvCxnSpPr>
          <p:spPr>
            <a:xfrm>
              <a:off x="3247808" y="6354684"/>
              <a:ext cx="469482" cy="297576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feld 92">
              <a:extLst>
                <a:ext uri="{FF2B5EF4-FFF2-40B4-BE49-F238E27FC236}">
                  <a16:creationId xmlns:a16="http://schemas.microsoft.com/office/drawing/2014/main" id="{7EF48B69-E706-4810-8F8F-CB550D476708}"/>
                </a:ext>
              </a:extLst>
            </p:cNvPr>
            <p:cNvSpPr txBox="1"/>
            <p:nvPr/>
          </p:nvSpPr>
          <p:spPr>
            <a:xfrm>
              <a:off x="2114528" y="6046907"/>
              <a:ext cx="664284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/>
                <a:t>Delete</a:t>
              </a:r>
              <a:endParaRPr lang="en-US"/>
            </a:p>
          </p:txBody>
        </p:sp>
        <p:cxnSp>
          <p:nvCxnSpPr>
            <p:cNvPr id="94" name="Gerade Verbindung mit Pfeil 93">
              <a:extLst>
                <a:ext uri="{FF2B5EF4-FFF2-40B4-BE49-F238E27FC236}">
                  <a16:creationId xmlns:a16="http://schemas.microsoft.com/office/drawing/2014/main" id="{B480C82A-C175-45F3-943F-F6F49DD35CD0}"/>
                </a:ext>
              </a:extLst>
            </p:cNvPr>
            <p:cNvCxnSpPr>
              <a:cxnSpLocks/>
              <a:stCxn id="93" idx="2"/>
              <a:endCxn id="19" idx="0"/>
            </p:cNvCxnSpPr>
            <p:nvPr/>
          </p:nvCxnSpPr>
          <p:spPr>
            <a:xfrm>
              <a:off x="2446670" y="6354684"/>
              <a:ext cx="36180" cy="297576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Gerade Verbindung mit Pfeil 97">
              <a:extLst>
                <a:ext uri="{FF2B5EF4-FFF2-40B4-BE49-F238E27FC236}">
                  <a16:creationId xmlns:a16="http://schemas.microsoft.com/office/drawing/2014/main" id="{9B952091-DBA0-4462-94BA-3744F493776D}"/>
                </a:ext>
              </a:extLst>
            </p:cNvPr>
            <p:cNvCxnSpPr>
              <a:cxnSpLocks/>
              <a:stCxn id="87" idx="2"/>
              <a:endCxn id="45" idx="0"/>
            </p:cNvCxnSpPr>
            <p:nvPr/>
          </p:nvCxnSpPr>
          <p:spPr>
            <a:xfrm>
              <a:off x="3247808" y="6354684"/>
              <a:ext cx="880962" cy="297576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feld 100">
              <a:extLst>
                <a:ext uri="{FF2B5EF4-FFF2-40B4-BE49-F238E27FC236}">
                  <a16:creationId xmlns:a16="http://schemas.microsoft.com/office/drawing/2014/main" id="{DF12DC24-6435-4DFC-9A12-19FAA97E2E5C}"/>
                </a:ext>
              </a:extLst>
            </p:cNvPr>
            <p:cNvSpPr txBox="1"/>
            <p:nvPr/>
          </p:nvSpPr>
          <p:spPr>
            <a:xfrm>
              <a:off x="2880967" y="6720605"/>
              <a:ext cx="852477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/>
                <a:t>total order</a:t>
              </a:r>
            </a:p>
          </p:txBody>
        </p:sp>
      </p:grpSp>
      <p:grpSp>
        <p:nvGrpSpPr>
          <p:cNvPr id="111" name="Gruppieren 110">
            <a:extLst>
              <a:ext uri="{FF2B5EF4-FFF2-40B4-BE49-F238E27FC236}">
                <a16:creationId xmlns:a16="http://schemas.microsoft.com/office/drawing/2014/main" id="{857D1C22-B517-4976-BBB8-8AE2D567BE17}"/>
              </a:ext>
            </a:extLst>
          </p:cNvPr>
          <p:cNvGrpSpPr/>
          <p:nvPr/>
        </p:nvGrpSpPr>
        <p:grpSpPr>
          <a:xfrm>
            <a:off x="5236344" y="4828049"/>
            <a:ext cx="6554803" cy="1890098"/>
            <a:chOff x="5185389" y="4841442"/>
            <a:chExt cx="6554803" cy="1890098"/>
          </a:xfrm>
        </p:grpSpPr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D43A7F39-604E-46F2-9321-3A2690555C24}"/>
                </a:ext>
              </a:extLst>
            </p:cNvPr>
            <p:cNvGrpSpPr/>
            <p:nvPr/>
          </p:nvGrpSpPr>
          <p:grpSpPr>
            <a:xfrm>
              <a:off x="9473711" y="4841442"/>
              <a:ext cx="2266481" cy="1890098"/>
              <a:chOff x="-2901264" y="3433681"/>
              <a:chExt cx="2266481" cy="1890098"/>
            </a:xfrm>
          </p:grpSpPr>
          <p:pic>
            <p:nvPicPr>
              <p:cNvPr id="12" name="Grafik 11">
                <a:extLst>
                  <a:ext uri="{FF2B5EF4-FFF2-40B4-BE49-F238E27FC236}">
                    <a16:creationId xmlns:a16="http://schemas.microsoft.com/office/drawing/2014/main" id="{B3D28100-31BF-4D18-ABC1-62D03112F4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2901264" y="3433681"/>
                <a:ext cx="2266481" cy="1890098"/>
              </a:xfrm>
              <a:prstGeom prst="rect">
                <a:avLst/>
              </a:prstGeom>
            </p:spPr>
          </p:pic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5BE96BC1-453D-4B7C-9A82-040F964A40BE}"/>
                  </a:ext>
                </a:extLst>
              </p:cNvPr>
              <p:cNvSpPr txBox="1"/>
              <p:nvPr/>
            </p:nvSpPr>
            <p:spPr>
              <a:xfrm>
                <a:off x="-2868054" y="3454528"/>
                <a:ext cx="4940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/>
                  <a:t>API</a:t>
                </a:r>
              </a:p>
            </p:txBody>
          </p:sp>
        </p:grp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64D9F75E-63DA-4499-98EF-E42C46FAD7B6}"/>
                </a:ext>
              </a:extLst>
            </p:cNvPr>
            <p:cNvSpPr txBox="1"/>
            <p:nvPr/>
          </p:nvSpPr>
          <p:spPr>
            <a:xfrm>
              <a:off x="5185389" y="5745367"/>
              <a:ext cx="4201278" cy="9233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/>
                <a:t>Consumer (position in partition is stored):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/>
                <a:t>Read msg </a:t>
              </a:r>
              <a:r>
                <a:rPr lang="en-US">
                  <a:sym typeface="Wingdings" panose="05000000000000000000" pitchFamily="2" charset="2"/>
                </a:rPr>
                <a:t></a:t>
              </a:r>
              <a:r>
                <a:rPr lang="en-US"/>
                <a:t> update log (at least once)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/>
                <a:t>Update log </a:t>
              </a:r>
              <a:r>
                <a:rPr lang="en-US">
                  <a:sym typeface="Wingdings" panose="05000000000000000000" pitchFamily="2" charset="2"/>
                </a:rPr>
                <a:t> Read msg (at most once)</a:t>
              </a:r>
              <a:endParaRPr lang="en-US"/>
            </a:p>
          </p:txBody>
        </p:sp>
        <p:cxnSp>
          <p:nvCxnSpPr>
            <p:cNvPr id="110" name="Gerade Verbindung mit Pfeil 109">
              <a:extLst>
                <a:ext uri="{FF2B5EF4-FFF2-40B4-BE49-F238E27FC236}">
                  <a16:creationId xmlns:a16="http://schemas.microsoft.com/office/drawing/2014/main" id="{C26651F2-1F68-407B-99F6-DC18E81344A5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>
              <a:off x="9386667" y="6207032"/>
              <a:ext cx="975584" cy="3547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feld 4">
            <a:extLst>
              <a:ext uri="{FF2B5EF4-FFF2-40B4-BE49-F238E27FC236}">
                <a16:creationId xmlns:a16="http://schemas.microsoft.com/office/drawing/2014/main" id="{CCD176EB-A815-4E11-9EF5-460326A21E2D}"/>
              </a:ext>
            </a:extLst>
          </p:cNvPr>
          <p:cNvSpPr txBox="1"/>
          <p:nvPr/>
        </p:nvSpPr>
        <p:spPr>
          <a:xfrm>
            <a:off x="4561493" y="5124160"/>
            <a:ext cx="353731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/>
              <a:t>analog zum Sender eines Multicasts</a:t>
            </a:r>
            <a:endParaRPr lang="en-US"/>
          </a:p>
        </p:txBody>
      </p: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60DD1E51-FF8E-41B4-B93D-734DDA016C69}"/>
              </a:ext>
            </a:extLst>
          </p:cNvPr>
          <p:cNvCxnSpPr>
            <a:cxnSpLocks/>
            <a:stCxn id="5" idx="0"/>
          </p:cNvCxnSpPr>
          <p:nvPr/>
        </p:nvCxnSpPr>
        <p:spPr>
          <a:xfrm flipH="1" flipV="1">
            <a:off x="5960953" y="4687641"/>
            <a:ext cx="369198" cy="4365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8" name="Tabelle 77">
            <a:extLst>
              <a:ext uri="{FF2B5EF4-FFF2-40B4-BE49-F238E27FC236}">
                <a16:creationId xmlns:a16="http://schemas.microsoft.com/office/drawing/2014/main" id="{D0808378-10B3-4557-8A3F-9E131D7595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04156"/>
              </p:ext>
            </p:extLst>
          </p:nvPr>
        </p:nvGraphicFramePr>
        <p:xfrm>
          <a:off x="200283" y="684443"/>
          <a:ext cx="2691283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1283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163637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Architecture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466572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/>
                        <a:t>Sender / Receiver (P2P)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/>
                        <a:t>(Distributed) Queue </a:t>
                      </a:r>
                      <a:r>
                        <a:rPr lang="de-DE" err="1"/>
                        <a:t>manager</a:t>
                      </a:r>
                      <a:r>
                        <a:rPr lang="de-DE"/>
                        <a:t> / </a:t>
                      </a:r>
                      <a:r>
                        <a:rPr lang="de-DE" err="1"/>
                        <a:t>broker</a:t>
                      </a:r>
                      <a:endParaRPr lang="de-D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sp>
        <p:nvSpPr>
          <p:cNvPr id="11" name="Textfeld 10">
            <a:extLst>
              <a:ext uri="{FF2B5EF4-FFF2-40B4-BE49-F238E27FC236}">
                <a16:creationId xmlns:a16="http://schemas.microsoft.com/office/drawing/2014/main" id="{971BC15C-4CF8-4A3B-B5D1-75B3E3097405}"/>
              </a:ext>
            </a:extLst>
          </p:cNvPr>
          <p:cNvSpPr txBox="1"/>
          <p:nvPr/>
        </p:nvSpPr>
        <p:spPr>
          <a:xfrm>
            <a:off x="10650694" y="4555929"/>
            <a:ext cx="115768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z="1100"/>
              <a:t>(multiple) </a:t>
            </a:r>
            <a:r>
              <a:rPr lang="de-DE" sz="1100" err="1"/>
              <a:t>broker</a:t>
            </a:r>
            <a:endParaRPr lang="en-US" sz="1100"/>
          </a:p>
        </p:txBody>
      </p:sp>
      <p:cxnSp>
        <p:nvCxnSpPr>
          <p:cNvPr id="53" name="Verbinder: gekrümmt 52">
            <a:extLst>
              <a:ext uri="{FF2B5EF4-FFF2-40B4-BE49-F238E27FC236}">
                <a16:creationId xmlns:a16="http://schemas.microsoft.com/office/drawing/2014/main" id="{CB503277-D1BD-4E76-9D4E-5A2F8A48624F}"/>
              </a:ext>
            </a:extLst>
          </p:cNvPr>
          <p:cNvCxnSpPr>
            <a:cxnSpLocks/>
            <a:stCxn id="11" idx="2"/>
          </p:cNvCxnSpPr>
          <p:nvPr/>
        </p:nvCxnSpPr>
        <p:spPr>
          <a:xfrm rot="5400000">
            <a:off x="10623476" y="5044450"/>
            <a:ext cx="832974" cy="379153"/>
          </a:xfrm>
          <a:prstGeom prst="curvedConnector3">
            <a:avLst>
              <a:gd name="adj1" fmla="val 9088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>
            <a:extLst>
              <a:ext uri="{FF2B5EF4-FFF2-40B4-BE49-F238E27FC236}">
                <a16:creationId xmlns:a16="http://schemas.microsoft.com/office/drawing/2014/main" id="{45C9CD30-737F-46FB-B275-966344EFD3F7}"/>
              </a:ext>
            </a:extLst>
          </p:cNvPr>
          <p:cNvSpPr txBox="1"/>
          <p:nvPr/>
        </p:nvSpPr>
        <p:spPr>
          <a:xfrm>
            <a:off x="8250939" y="5124160"/>
            <a:ext cx="69217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/>
              <a:t>Record</a:t>
            </a:r>
            <a:endParaRPr lang="en-US"/>
          </a:p>
        </p:txBody>
      </p: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C3AF85DB-3ACD-40AA-A759-6C0451044B34}"/>
              </a:ext>
            </a:extLst>
          </p:cNvPr>
          <p:cNvCxnSpPr>
            <a:endCxn id="70" idx="2"/>
          </p:cNvCxnSpPr>
          <p:nvPr/>
        </p:nvCxnSpPr>
        <p:spPr>
          <a:xfrm flipH="1" flipV="1">
            <a:off x="8393798" y="4729789"/>
            <a:ext cx="205740" cy="3807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61">
            <a:extLst>
              <a:ext uri="{FF2B5EF4-FFF2-40B4-BE49-F238E27FC236}">
                <a16:creationId xmlns:a16="http://schemas.microsoft.com/office/drawing/2014/main" id="{9D98E48C-8767-463A-A9A4-58066C1FBD99}"/>
              </a:ext>
            </a:extLst>
          </p:cNvPr>
          <p:cNvCxnSpPr>
            <a:stCxn id="88" idx="0"/>
            <a:endCxn id="69" idx="2"/>
          </p:cNvCxnSpPr>
          <p:nvPr/>
        </p:nvCxnSpPr>
        <p:spPr>
          <a:xfrm flipH="1" flipV="1">
            <a:off x="7982318" y="4729789"/>
            <a:ext cx="614710" cy="3943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3F85A845-96BD-469C-A4EB-DD6F410405FD}"/>
              </a:ext>
            </a:extLst>
          </p:cNvPr>
          <p:cNvCxnSpPr>
            <a:endCxn id="52" idx="2"/>
          </p:cNvCxnSpPr>
          <p:nvPr/>
        </p:nvCxnSpPr>
        <p:spPr>
          <a:xfrm flipH="1" flipV="1">
            <a:off x="8393798" y="4146223"/>
            <a:ext cx="203229" cy="9642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0319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B13883-B641-465F-B3D1-21B10AC6F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Distributed storage – Data Centric Consistency Models I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F2E9B7CD-2C2B-4B40-ABD8-FCFC2BBC3A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5821194"/>
              </p:ext>
            </p:extLst>
          </p:nvPr>
        </p:nvGraphicFramePr>
        <p:xfrm>
          <a:off x="347978" y="857301"/>
          <a:ext cx="3549787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9787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265725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RMI ordering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863605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noProof="0"/>
                        <a:t>Object knows</a:t>
                      </a:r>
                      <a:r>
                        <a:rPr lang="en-US" noProof="0"/>
                        <a:t> it is replicated (ordering inside RMI skeleton)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noProof="0"/>
                        <a:t>Object does not know</a:t>
                      </a:r>
                      <a:r>
                        <a:rPr lang="en-US" noProof="0"/>
                        <a:t> (ordering between Network and Skeleton; common approach)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F4C08BF2-765E-4771-A327-86DEA43464DE}"/>
              </a:ext>
            </a:extLst>
          </p:cNvPr>
          <p:cNvGrpSpPr/>
          <p:nvPr/>
        </p:nvGrpSpPr>
        <p:grpSpPr>
          <a:xfrm>
            <a:off x="347977" y="2949239"/>
            <a:ext cx="11610243" cy="3787546"/>
            <a:chOff x="347976" y="2692064"/>
            <a:chExt cx="11100692" cy="3787546"/>
          </a:xfrm>
        </p:grpSpPr>
        <p:graphicFrame>
          <p:nvGraphicFramePr>
            <p:cNvPr id="5" name="Tabelle 4">
              <a:extLst>
                <a:ext uri="{FF2B5EF4-FFF2-40B4-BE49-F238E27FC236}">
                  <a16:creationId xmlns:a16="http://schemas.microsoft.com/office/drawing/2014/main" id="{92FBCD0F-E3CE-443F-B2E8-5382555A0FD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139887296"/>
                </p:ext>
              </p:extLst>
            </p:nvPr>
          </p:nvGraphicFramePr>
          <p:xfrm>
            <a:off x="347976" y="2692064"/>
            <a:ext cx="11100692" cy="3787546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1148480">
                    <a:extLst>
                      <a:ext uri="{9D8B030D-6E8A-4147-A177-3AD203B41FA5}">
                        <a16:colId xmlns:a16="http://schemas.microsoft.com/office/drawing/2014/main" val="2618908539"/>
                      </a:ext>
                    </a:extLst>
                  </a:gridCol>
                  <a:gridCol w="1371148">
                    <a:extLst>
                      <a:ext uri="{9D8B030D-6E8A-4147-A177-3AD203B41FA5}">
                        <a16:colId xmlns:a16="http://schemas.microsoft.com/office/drawing/2014/main" val="2244121835"/>
                      </a:ext>
                    </a:extLst>
                  </a:gridCol>
                  <a:gridCol w="1398754">
                    <a:extLst>
                      <a:ext uri="{9D8B030D-6E8A-4147-A177-3AD203B41FA5}">
                        <a16:colId xmlns:a16="http://schemas.microsoft.com/office/drawing/2014/main" val="2784762817"/>
                      </a:ext>
                    </a:extLst>
                  </a:gridCol>
                  <a:gridCol w="1426360">
                    <a:extLst>
                      <a:ext uri="{9D8B030D-6E8A-4147-A177-3AD203B41FA5}">
                        <a16:colId xmlns:a16="http://schemas.microsoft.com/office/drawing/2014/main" val="1909063408"/>
                      </a:ext>
                    </a:extLst>
                  </a:gridCol>
                  <a:gridCol w="3309238">
                    <a:extLst>
                      <a:ext uri="{9D8B030D-6E8A-4147-A177-3AD203B41FA5}">
                        <a16:colId xmlns:a16="http://schemas.microsoft.com/office/drawing/2014/main" val="4199109011"/>
                      </a:ext>
                    </a:extLst>
                  </a:gridCol>
                  <a:gridCol w="2956263">
                    <a:extLst>
                      <a:ext uri="{9D8B030D-6E8A-4147-A177-3AD203B41FA5}">
                        <a16:colId xmlns:a16="http://schemas.microsoft.com/office/drawing/2014/main" val="2997692790"/>
                      </a:ext>
                    </a:extLst>
                  </a:gridCol>
                </a:tblGrid>
                <a:tr h="370732">
                  <a:tc gridSpan="6">
                    <a:txBody>
                      <a:bodyPr/>
                      <a:lstStyle/>
                      <a:p>
                        <a:r>
                          <a:rPr lang="en-US" noProof="0">
                            <a:solidFill>
                              <a:schemeClr val="tx1"/>
                            </a:solidFill>
                          </a:rPr>
                          <a:t>Consistency models (What does up to data mean?)</a:t>
                        </a:r>
                        <a:br>
                          <a:rPr lang="en-US" noProof="0">
                            <a:solidFill>
                              <a:schemeClr val="tx1"/>
                            </a:solidFill>
                          </a:rPr>
                        </a:br>
                        <a:r>
                          <a:rPr lang="en-US" b="0" noProof="0">
                            <a:solidFill>
                              <a:schemeClr val="tx1"/>
                            </a:solidFill>
                          </a:rPr>
                          <a:t>for replicated storage (strong, </a:t>
                        </a:r>
                        <a:r>
                          <a:rPr lang="en-US" b="0" noProof="0">
                            <a:solidFill>
                              <a:schemeClr val="bg1">
                                <a:lumMod val="65000"/>
                              </a:schemeClr>
                            </a:solidFill>
                          </a:rPr>
                          <a:t>weak</a:t>
                        </a:r>
                        <a:r>
                          <a:rPr lang="en-US" b="0" noProof="0">
                            <a:solidFill>
                              <a:schemeClr val="tx1"/>
                            </a:solidFill>
                          </a:rPr>
                          <a:t>, </a:t>
                        </a:r>
                        <a:r>
                          <a:rPr lang="en-US" b="0" noProof="0">
                            <a:solidFill>
                              <a:schemeClr val="bg1">
                                <a:lumMod val="75000"/>
                              </a:schemeClr>
                            </a:solidFill>
                          </a:rPr>
                          <a:t>really weak</a:t>
                        </a:r>
                        <a:r>
                          <a:rPr lang="en-US" b="0" noProof="0">
                            <a:solidFill>
                              <a:schemeClr val="tx1"/>
                            </a:solidFill>
                          </a:rPr>
                          <a:t>)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tc h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tc hMerge="1">
                    <a:txBody>
                      <a:bodyPr/>
                      <a:lstStyle/>
                      <a:p>
                        <a:endParaRPr lang="en-US"/>
                      </a:p>
                    </a:txBody>
                    <a:tcPr/>
                  </a:tc>
                  <a:tc hMerge="1">
                    <a:txBody>
                      <a:bodyPr/>
                      <a:lstStyle/>
                      <a:p>
                        <a:endParaRPr lang="en-US" b="0" noProof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tc hMerge="1">
                    <a:txBody>
                      <a:bodyPr/>
                      <a:lstStyle/>
                      <a:p>
                        <a:endParaRPr lang="en-US" b="0" noProof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tc hMerge="1">
                    <a:txBody>
                      <a:bodyPr/>
                      <a:lstStyle/>
                      <a:p>
                        <a:endParaRPr lang="en-US" b="0" noProof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364508527"/>
                    </a:ext>
                  </a:extLst>
                </a:tr>
                <a:tr h="0">
                  <a:tc>
                    <a:txBody>
                      <a:bodyPr/>
                      <a:lstStyle/>
                      <a:p>
                        <a:pPr marL="0" lvl="0" indent="0" algn="ctr">
                          <a:buFont typeface="Arial" panose="020B0604020202020204" pitchFamily="34" charset="0"/>
                          <a:buNone/>
                        </a:pPr>
                        <a:r>
                          <a:rPr lang="en-US" noProof="0"/>
                          <a:t>Strict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>
                          <a:lumMod val="5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ctr">
                          <a:buFont typeface="Arial" panose="020B0604020202020204" pitchFamily="34" charset="0"/>
                          <a:buNone/>
                        </a:pPr>
                        <a:r>
                          <a:rPr lang="en-US" noProof="0"/>
                          <a:t>Sequential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>
                          <a:lumMod val="5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ctr">
                          <a:buFont typeface="Arial" panose="020B0604020202020204" pitchFamily="34" charset="0"/>
                          <a:buNone/>
                        </a:pPr>
                        <a:r>
                          <a:rPr lang="en-US" noProof="0"/>
                          <a:t>Causal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>
                          <a:lumMod val="7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ctr">
                          <a:buFont typeface="Arial" panose="020B0604020202020204" pitchFamily="34" charset="0"/>
                          <a:buNone/>
                        </a:pPr>
                        <a:r>
                          <a:rPr lang="en-US" noProof="0"/>
                          <a:t>FIFO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>
                          <a:lumMod val="7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ctr">
                          <a:buFont typeface="Arial" panose="020B0604020202020204" pitchFamily="34" charset="0"/>
                          <a:buNone/>
                        </a:pPr>
                        <a:r>
                          <a:rPr lang="en-US" noProof="0"/>
                          <a:t>Weak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>
                          <a:lumMod val="8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 algn="ctr">
                          <a:buFont typeface="Arial" panose="020B0604020202020204" pitchFamily="34" charset="0"/>
                          <a:buNone/>
                        </a:pPr>
                        <a:r>
                          <a:rPr lang="en-US" noProof="0"/>
                          <a:t>Release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>
                          <a:lumMod val="85000"/>
                        </a:scheme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986889180"/>
                    </a:ext>
                  </a:extLst>
                </a:tr>
                <a:tr h="1390853">
                  <a:tc>
                    <a:txBody>
                      <a:bodyPr/>
                      <a:lstStyle/>
                      <a:p>
                        <a:pPr marL="0" lvl="0" indent="0">
                          <a:buFont typeface="Arial" panose="020B0604020202020204" pitchFamily="34" charset="0"/>
                          <a:buNone/>
                        </a:pPr>
                        <a:endParaRPr lang="en-US" noProof="0"/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>
                          <a:buFont typeface="Arial" panose="020B0604020202020204" pitchFamily="34" charset="0"/>
                          <a:buNone/>
                        </a:pPr>
                        <a:endParaRPr lang="en-US" noProof="0"/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>
                          <a:buFont typeface="Arial" panose="020B0604020202020204" pitchFamily="34" charset="0"/>
                          <a:buNone/>
                        </a:pPr>
                        <a:endParaRPr lang="en-US" noProof="0"/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>
                          <a:buFont typeface="Arial" panose="020B0604020202020204" pitchFamily="34" charset="0"/>
                          <a:buNone/>
                        </a:pPr>
                        <a:endParaRPr lang="en-US" noProof="0"/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</a:tcPr>
                  </a:tc>
                  <a:tc rowSpan="2">
                    <a:txBody>
                      <a:bodyPr/>
                      <a:lstStyle/>
                      <a:p>
                        <a:pPr marL="171450" lvl="0" indent="-171450">
                          <a:buFont typeface="Arial" panose="020B0604020202020204" pitchFamily="34" charset="0"/>
                          <a:buChar char="•"/>
                        </a:pPr>
                        <a:r>
                          <a:rPr lang="en-US" sz="1400" noProof="0"/>
                          <a:t>Synchronization variables vs. data variable</a:t>
                        </a:r>
                      </a:p>
                      <a:p>
                        <a:pPr marL="171450" lvl="0" indent="-171450">
                          <a:buFont typeface="Arial" panose="020B0604020202020204" pitchFamily="34" charset="0"/>
                          <a:buChar char="•"/>
                        </a:pPr>
                        <a:r>
                          <a:rPr lang="en-US" sz="1400" noProof="0"/>
                          <a:t>Access synchronization variable only if ALL other write operations at all replicas are done (Sequential consistency for synchronization variables)</a:t>
                        </a:r>
                      </a:p>
                      <a:p>
                        <a:pPr marL="171450" lvl="0" indent="-171450">
                          <a:buFont typeface="Arial" panose="020B0604020202020204" pitchFamily="34" charset="0"/>
                          <a:buChar char="•"/>
                        </a:pPr>
                        <a:r>
                          <a:rPr lang="en-US" sz="1400" noProof="0"/>
                          <a:t>Writes to sync variables are grouped together</a:t>
                        </a:r>
                      </a:p>
                      <a:p>
                        <a:pPr marL="171450" lvl="0" indent="-171450">
                          <a:buFont typeface="Arial" panose="020B0604020202020204" pitchFamily="34" charset="0"/>
                          <a:buChar char="•"/>
                        </a:pPr>
                        <a:r>
                          <a:rPr lang="en-US" sz="1400" noProof="0"/>
                          <a:t>Consistency only at certain points in time</a:t>
                        </a:r>
                      </a:p>
                      <a:p>
                        <a:pPr marL="171450" lvl="0" indent="-171450">
                          <a:buFont typeface="Arial" panose="020B0604020202020204" pitchFamily="34" charset="0"/>
                          <a:buChar char="•"/>
                        </a:pPr>
                        <a:r>
                          <a:rPr lang="en-US" sz="1400" noProof="0"/>
                          <a:t>Ensure synchronicity via “generations” (see view-synchronous-&gt;epochs)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</a:tcPr>
                  </a:tc>
                  <a:tc rowSpan="2">
                    <a:txBody>
                      <a:bodyPr/>
                      <a:lstStyle/>
                      <a:p>
                        <a:pPr marL="285750" lvl="0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sz="1400" kern="1200" noProof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rPr>
                          <a:t>Weak consistency considers start AND end of synchronization section</a:t>
                        </a:r>
                      </a:p>
                      <a:p>
                        <a:pPr marL="285750" lvl="0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sz="1400" kern="1200" noProof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rPr>
                          <a:t>Release consistency:</a:t>
                        </a:r>
                      </a:p>
                      <a:p>
                        <a:pPr marL="742950" lvl="1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sz="1400" kern="1200" noProof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rPr>
                          <a:t>Enter synchronization area:</a:t>
                        </a:r>
                        <a:br>
                          <a:rPr lang="en-US" sz="1400" kern="1200" noProof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rPr>
                        </a:br>
                        <a:r>
                          <a:rPr lang="en-US" sz="1400" kern="1200" noProof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rPr>
                          <a:t>Get local data up to data</a:t>
                        </a:r>
                      </a:p>
                      <a:p>
                        <a:pPr marL="742950" lvl="1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sz="1400" kern="1200" noProof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rPr>
                          <a:t>Leave synchronization area:</a:t>
                        </a:r>
                        <a:br>
                          <a:rPr lang="en-US" sz="1400" kern="1200" noProof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rPr>
                        </a:br>
                        <a:r>
                          <a:rPr lang="en-US" sz="1400" kern="1200" noProof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rPr>
                          <a:t>Get remote data up to data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6">
                          <a:lumMod val="20000"/>
                          <a:lumOff val="80000"/>
                        </a:scheme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056540147"/>
                    </a:ext>
                  </a:extLst>
                </a:tr>
                <a:tr h="1390853">
                  <a:tc>
                    <a:txBody>
                      <a:bodyPr/>
                      <a:lstStyle/>
                      <a:p>
                        <a:pPr marL="0" lvl="0" indent="0">
                          <a:buFont typeface="Arial" panose="020B0604020202020204" pitchFamily="34" charset="0"/>
                          <a:buNone/>
                        </a:pPr>
                        <a:endParaRPr lang="en-US" noProof="0"/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>
                          <a:buFont typeface="Arial" panose="020B0604020202020204" pitchFamily="34" charset="0"/>
                          <a:buNone/>
                        </a:pPr>
                        <a:endParaRPr lang="en-US" noProof="0"/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>
                          <a:buFont typeface="Arial" panose="020B0604020202020204" pitchFamily="34" charset="0"/>
                          <a:buNone/>
                        </a:pPr>
                        <a:endParaRPr lang="en-US" noProof="0"/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marL="0" lvl="0" indent="0">
                          <a:buFont typeface="Arial" panose="020B0604020202020204" pitchFamily="34" charset="0"/>
                          <a:buNone/>
                        </a:pPr>
                        <a:endParaRPr lang="en-US" noProof="0"/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a:tcPr>
                  </a:tc>
                  <a:tc vMerge="1">
                    <a:txBody>
                      <a:bodyPr/>
                      <a:lstStyle/>
                      <a:p>
                        <a:pPr marL="0" lvl="0" indent="0">
                          <a:buFont typeface="Arial" panose="020B0604020202020204" pitchFamily="34" charset="0"/>
                          <a:buNone/>
                        </a:pPr>
                        <a:endParaRPr lang="en-US" noProof="0"/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a:tcPr>
                  </a:tc>
                  <a:tc vMerge="1">
                    <a:txBody>
                      <a:bodyPr/>
                      <a:lstStyle/>
                      <a:p>
                        <a:pPr marL="0" lvl="0" indent="0">
                          <a:buFont typeface="Arial" panose="020B0604020202020204" pitchFamily="34" charset="0"/>
                          <a:buNone/>
                        </a:pPr>
                        <a:endParaRPr lang="en-US" noProof="0"/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3000785874"/>
                    </a:ext>
                  </a:extLst>
                </a:tr>
              </a:tbl>
            </a:graphicData>
          </a:graphic>
        </p:graphicFrame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581CF1AB-5E78-4987-98BE-DAE8F29CF69A}"/>
                </a:ext>
              </a:extLst>
            </p:cNvPr>
            <p:cNvSpPr/>
            <p:nvPr/>
          </p:nvSpPr>
          <p:spPr>
            <a:xfrm>
              <a:off x="5584327" y="2777621"/>
              <a:ext cx="456683" cy="45668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R</a:t>
              </a:r>
              <a:endParaRPr lang="en-US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5EF13D3E-41A8-4285-8A07-474BDE9446D2}"/>
                </a:ext>
              </a:extLst>
            </p:cNvPr>
            <p:cNvSpPr/>
            <p:nvPr/>
          </p:nvSpPr>
          <p:spPr>
            <a:xfrm>
              <a:off x="6310816" y="2771690"/>
              <a:ext cx="453718" cy="453718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/>
                <a:t>W</a:t>
              </a:r>
              <a:endParaRPr lang="en-US"/>
            </a:p>
          </p:txBody>
        </p:sp>
        <p:grpSp>
          <p:nvGrpSpPr>
            <p:cNvPr id="3" name="Gruppieren 2">
              <a:extLst>
                <a:ext uri="{FF2B5EF4-FFF2-40B4-BE49-F238E27FC236}">
                  <a16:creationId xmlns:a16="http://schemas.microsoft.com/office/drawing/2014/main" id="{93E6D8A9-5165-4DD3-A30A-7818E1D833C5}"/>
                </a:ext>
              </a:extLst>
            </p:cNvPr>
            <p:cNvGrpSpPr/>
            <p:nvPr/>
          </p:nvGrpSpPr>
          <p:grpSpPr>
            <a:xfrm>
              <a:off x="535654" y="3693111"/>
              <a:ext cx="748817" cy="2786499"/>
              <a:chOff x="535654" y="3693111"/>
              <a:chExt cx="748817" cy="2786499"/>
            </a:xfrm>
          </p:grpSpPr>
          <p:cxnSp>
            <p:nvCxnSpPr>
              <p:cNvPr id="6" name="Gerader Verbinder 5">
                <a:extLst>
                  <a:ext uri="{FF2B5EF4-FFF2-40B4-BE49-F238E27FC236}">
                    <a16:creationId xmlns:a16="http://schemas.microsoft.com/office/drawing/2014/main" id="{9CD6510E-8CB4-40DD-95DD-14B7991C44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3391" y="3701988"/>
                <a:ext cx="0" cy="277762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Gerader Verbinder 7">
                <a:extLst>
                  <a:ext uri="{FF2B5EF4-FFF2-40B4-BE49-F238E27FC236}">
                    <a16:creationId xmlns:a16="http://schemas.microsoft.com/office/drawing/2014/main" id="{85C8095E-7AE3-406F-8C66-A211D04FE277}"/>
                  </a:ext>
                </a:extLst>
              </p:cNvPr>
              <p:cNvCxnSpPr/>
              <p:nvPr/>
            </p:nvCxnSpPr>
            <p:spPr>
              <a:xfrm>
                <a:off x="1184928" y="3693111"/>
                <a:ext cx="0" cy="278649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Ellipse 21">
                <a:extLst>
                  <a:ext uri="{FF2B5EF4-FFF2-40B4-BE49-F238E27FC236}">
                    <a16:creationId xmlns:a16="http://schemas.microsoft.com/office/drawing/2014/main" id="{BA6E33F1-29CC-4C5A-997F-5E982AEB30CC}"/>
                  </a:ext>
                </a:extLst>
              </p:cNvPr>
              <p:cNvSpPr/>
              <p:nvPr/>
            </p:nvSpPr>
            <p:spPr>
              <a:xfrm>
                <a:off x="1069732" y="4478467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5</a:t>
                </a:r>
                <a:endParaRPr lang="en-US"/>
              </a:p>
            </p:txBody>
          </p:sp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653F46A6-12DD-4B37-A6D4-4156810E0B41}"/>
                  </a:ext>
                </a:extLst>
              </p:cNvPr>
              <p:cNvSpPr/>
              <p:nvPr/>
            </p:nvSpPr>
            <p:spPr>
              <a:xfrm>
                <a:off x="535655" y="3934664"/>
                <a:ext cx="214739" cy="21473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5</a:t>
                </a:r>
                <a:endParaRPr lang="en-US"/>
              </a:p>
            </p:txBody>
          </p: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564A0DFB-2002-4404-B321-FEC56DA9E9CB}"/>
                  </a:ext>
                </a:extLst>
              </p:cNvPr>
              <p:cNvSpPr/>
              <p:nvPr/>
            </p:nvSpPr>
            <p:spPr>
              <a:xfrm>
                <a:off x="535654" y="5265126"/>
                <a:ext cx="214739" cy="21473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5</a:t>
                </a:r>
                <a:endParaRPr lang="en-US"/>
              </a:p>
            </p:txBody>
          </p:sp>
          <p:sp>
            <p:nvSpPr>
              <p:cNvPr id="26" name="Ellipse 25">
                <a:extLst>
                  <a:ext uri="{FF2B5EF4-FFF2-40B4-BE49-F238E27FC236}">
                    <a16:creationId xmlns:a16="http://schemas.microsoft.com/office/drawing/2014/main" id="{21A53079-656F-4C3F-B1D2-B32B0E416034}"/>
                  </a:ext>
                </a:extLst>
              </p:cNvPr>
              <p:cNvSpPr/>
              <p:nvPr/>
            </p:nvSpPr>
            <p:spPr>
              <a:xfrm>
                <a:off x="1069730" y="5967546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5</a:t>
                </a:r>
                <a:endParaRPr lang="en-US"/>
              </a:p>
            </p:txBody>
          </p:sp>
          <p:sp>
            <p:nvSpPr>
              <p:cNvPr id="28" name="Ellipse 27">
                <a:extLst>
                  <a:ext uri="{FF2B5EF4-FFF2-40B4-BE49-F238E27FC236}">
                    <a16:creationId xmlns:a16="http://schemas.microsoft.com/office/drawing/2014/main" id="{B0F917B5-0835-4A9F-AA14-1B02820B9B63}"/>
                  </a:ext>
                </a:extLst>
              </p:cNvPr>
              <p:cNvSpPr/>
              <p:nvPr/>
            </p:nvSpPr>
            <p:spPr>
              <a:xfrm>
                <a:off x="1069731" y="5631791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3</a:t>
                </a:r>
                <a:endParaRPr lang="en-US"/>
              </a:p>
            </p:txBody>
          </p:sp>
        </p:grpSp>
        <p:grpSp>
          <p:nvGrpSpPr>
            <p:cNvPr id="7" name="Gruppieren 6">
              <a:extLst>
                <a:ext uri="{FF2B5EF4-FFF2-40B4-BE49-F238E27FC236}">
                  <a16:creationId xmlns:a16="http://schemas.microsoft.com/office/drawing/2014/main" id="{AC8FF015-92DC-4C80-AB65-FF99B300FF76}"/>
                </a:ext>
              </a:extLst>
            </p:cNvPr>
            <p:cNvGrpSpPr/>
            <p:nvPr/>
          </p:nvGrpSpPr>
          <p:grpSpPr>
            <a:xfrm>
              <a:off x="1611055" y="3693111"/>
              <a:ext cx="1056744" cy="2786499"/>
              <a:chOff x="1611055" y="3693111"/>
              <a:chExt cx="1056744" cy="2786499"/>
            </a:xfrm>
          </p:grpSpPr>
          <p:cxnSp>
            <p:nvCxnSpPr>
              <p:cNvPr id="88" name="Gerader Verbinder 87">
                <a:extLst>
                  <a:ext uri="{FF2B5EF4-FFF2-40B4-BE49-F238E27FC236}">
                    <a16:creationId xmlns:a16="http://schemas.microsoft.com/office/drawing/2014/main" id="{3E3FAA0C-5A6D-4060-80C7-9DE27FCBCC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16109" y="3701988"/>
                <a:ext cx="0" cy="277762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Gerader Verbinder 88">
                <a:extLst>
                  <a:ext uri="{FF2B5EF4-FFF2-40B4-BE49-F238E27FC236}">
                    <a16:creationId xmlns:a16="http://schemas.microsoft.com/office/drawing/2014/main" id="{30CD3150-4D52-480D-B164-CD58506F8F30}"/>
                  </a:ext>
                </a:extLst>
              </p:cNvPr>
              <p:cNvCxnSpPr/>
              <p:nvPr/>
            </p:nvCxnSpPr>
            <p:spPr>
              <a:xfrm>
                <a:off x="1982439" y="3693111"/>
                <a:ext cx="0" cy="278649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Ellipse 89">
                <a:extLst>
                  <a:ext uri="{FF2B5EF4-FFF2-40B4-BE49-F238E27FC236}">
                    <a16:creationId xmlns:a16="http://schemas.microsoft.com/office/drawing/2014/main" id="{2E55C04A-5F9B-4241-B44A-966153D2F350}"/>
                  </a:ext>
                </a:extLst>
              </p:cNvPr>
              <p:cNvSpPr/>
              <p:nvPr/>
            </p:nvSpPr>
            <p:spPr>
              <a:xfrm>
                <a:off x="1611055" y="3828520"/>
                <a:ext cx="214739" cy="21473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2</a:t>
                </a:r>
                <a:endParaRPr lang="en-US"/>
              </a:p>
            </p:txBody>
          </p:sp>
          <p:sp>
            <p:nvSpPr>
              <p:cNvPr id="91" name="Ellipse 90">
                <a:extLst>
                  <a:ext uri="{FF2B5EF4-FFF2-40B4-BE49-F238E27FC236}">
                    <a16:creationId xmlns:a16="http://schemas.microsoft.com/office/drawing/2014/main" id="{282A5637-68DA-4727-B6EB-3D178AB81464}"/>
                  </a:ext>
                </a:extLst>
              </p:cNvPr>
              <p:cNvSpPr/>
              <p:nvPr/>
            </p:nvSpPr>
            <p:spPr>
              <a:xfrm>
                <a:off x="1877384" y="4042033"/>
                <a:ext cx="214739" cy="21473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3</a:t>
                </a:r>
                <a:endParaRPr lang="en-US"/>
              </a:p>
            </p:txBody>
          </p:sp>
          <p:cxnSp>
            <p:nvCxnSpPr>
              <p:cNvPr id="92" name="Gerader Verbinder 91">
                <a:extLst>
                  <a:ext uri="{FF2B5EF4-FFF2-40B4-BE49-F238E27FC236}">
                    <a16:creationId xmlns:a16="http://schemas.microsoft.com/office/drawing/2014/main" id="{A33394BC-D8F3-420F-9DE5-30FA6AEFAE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1835" y="3701988"/>
                <a:ext cx="0" cy="277762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Gerader Verbinder 92">
                <a:extLst>
                  <a:ext uri="{FF2B5EF4-FFF2-40B4-BE49-F238E27FC236}">
                    <a16:creationId xmlns:a16="http://schemas.microsoft.com/office/drawing/2014/main" id="{0E4FC53A-9229-49B1-B427-695218D2253A}"/>
                  </a:ext>
                </a:extLst>
              </p:cNvPr>
              <p:cNvCxnSpPr/>
              <p:nvPr/>
            </p:nvCxnSpPr>
            <p:spPr>
              <a:xfrm>
                <a:off x="2548165" y="3693111"/>
                <a:ext cx="0" cy="278649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Ellipse 93">
                <a:extLst>
                  <a:ext uri="{FF2B5EF4-FFF2-40B4-BE49-F238E27FC236}">
                    <a16:creationId xmlns:a16="http://schemas.microsoft.com/office/drawing/2014/main" id="{8B291AD9-25E1-4C99-B506-EC2D1D6838D9}"/>
                  </a:ext>
                </a:extLst>
              </p:cNvPr>
              <p:cNvSpPr/>
              <p:nvPr/>
            </p:nvSpPr>
            <p:spPr>
              <a:xfrm>
                <a:off x="2183709" y="4371097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3</a:t>
                </a:r>
                <a:endParaRPr lang="en-US"/>
              </a:p>
            </p:txBody>
          </p:sp>
          <p:sp>
            <p:nvSpPr>
              <p:cNvPr id="95" name="Ellipse 94">
                <a:extLst>
                  <a:ext uri="{FF2B5EF4-FFF2-40B4-BE49-F238E27FC236}">
                    <a16:creationId xmlns:a16="http://schemas.microsoft.com/office/drawing/2014/main" id="{DB2AC448-024B-44D4-BC45-1D49AE2CD49D}"/>
                  </a:ext>
                </a:extLst>
              </p:cNvPr>
              <p:cNvSpPr/>
              <p:nvPr/>
            </p:nvSpPr>
            <p:spPr>
              <a:xfrm>
                <a:off x="2183708" y="4643288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2</a:t>
                </a:r>
                <a:endParaRPr lang="en-US"/>
              </a:p>
            </p:txBody>
          </p:sp>
          <p:sp>
            <p:nvSpPr>
              <p:cNvPr id="96" name="Ellipse 95">
                <a:extLst>
                  <a:ext uri="{FF2B5EF4-FFF2-40B4-BE49-F238E27FC236}">
                    <a16:creationId xmlns:a16="http://schemas.microsoft.com/office/drawing/2014/main" id="{3593644A-314B-4F18-8C9E-9E89E67358C6}"/>
                  </a:ext>
                </a:extLst>
              </p:cNvPr>
              <p:cNvSpPr/>
              <p:nvPr/>
            </p:nvSpPr>
            <p:spPr>
              <a:xfrm>
                <a:off x="2448837" y="4367243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3</a:t>
                </a:r>
                <a:endParaRPr lang="en-US"/>
              </a:p>
            </p:txBody>
          </p:sp>
          <p:sp>
            <p:nvSpPr>
              <p:cNvPr id="97" name="Ellipse 96">
                <a:extLst>
                  <a:ext uri="{FF2B5EF4-FFF2-40B4-BE49-F238E27FC236}">
                    <a16:creationId xmlns:a16="http://schemas.microsoft.com/office/drawing/2014/main" id="{1D202821-A772-40AD-A51A-729469AE81BB}"/>
                  </a:ext>
                </a:extLst>
              </p:cNvPr>
              <p:cNvSpPr/>
              <p:nvPr/>
            </p:nvSpPr>
            <p:spPr>
              <a:xfrm>
                <a:off x="2452332" y="4643287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2</a:t>
                </a:r>
                <a:endParaRPr lang="en-US"/>
              </a:p>
            </p:txBody>
          </p:sp>
          <p:sp>
            <p:nvSpPr>
              <p:cNvPr id="98" name="Ellipse 97">
                <a:extLst>
                  <a:ext uri="{FF2B5EF4-FFF2-40B4-BE49-F238E27FC236}">
                    <a16:creationId xmlns:a16="http://schemas.microsoft.com/office/drawing/2014/main" id="{395E04F0-0D7B-4A30-972C-822334CEDF34}"/>
                  </a:ext>
                </a:extLst>
              </p:cNvPr>
              <p:cNvSpPr/>
              <p:nvPr/>
            </p:nvSpPr>
            <p:spPr>
              <a:xfrm>
                <a:off x="1611783" y="5230014"/>
                <a:ext cx="214739" cy="21473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2</a:t>
                </a:r>
                <a:endParaRPr lang="en-US"/>
              </a:p>
            </p:txBody>
          </p:sp>
          <p:sp>
            <p:nvSpPr>
              <p:cNvPr id="99" name="Ellipse 98">
                <a:extLst>
                  <a:ext uri="{FF2B5EF4-FFF2-40B4-BE49-F238E27FC236}">
                    <a16:creationId xmlns:a16="http://schemas.microsoft.com/office/drawing/2014/main" id="{B3332D1A-0BBD-4E9F-8106-C920A665C23D}"/>
                  </a:ext>
                </a:extLst>
              </p:cNvPr>
              <p:cNvSpPr/>
              <p:nvPr/>
            </p:nvSpPr>
            <p:spPr>
              <a:xfrm>
                <a:off x="1878112" y="5443527"/>
                <a:ext cx="214739" cy="21473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3</a:t>
                </a:r>
                <a:endParaRPr lang="en-US"/>
              </a:p>
            </p:txBody>
          </p:sp>
          <p:sp>
            <p:nvSpPr>
              <p:cNvPr id="100" name="Ellipse 99">
                <a:extLst>
                  <a:ext uri="{FF2B5EF4-FFF2-40B4-BE49-F238E27FC236}">
                    <a16:creationId xmlns:a16="http://schemas.microsoft.com/office/drawing/2014/main" id="{7892AACF-366B-4C92-9B15-16B5097A82B2}"/>
                  </a:ext>
                </a:extLst>
              </p:cNvPr>
              <p:cNvSpPr/>
              <p:nvPr/>
            </p:nvSpPr>
            <p:spPr>
              <a:xfrm>
                <a:off x="2184437" y="5772591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2</a:t>
                </a:r>
                <a:endParaRPr lang="en-US"/>
              </a:p>
            </p:txBody>
          </p:sp>
          <p:sp>
            <p:nvSpPr>
              <p:cNvPr id="101" name="Ellipse 100">
                <a:extLst>
                  <a:ext uri="{FF2B5EF4-FFF2-40B4-BE49-F238E27FC236}">
                    <a16:creationId xmlns:a16="http://schemas.microsoft.com/office/drawing/2014/main" id="{EA27CA3D-69F8-4C80-ACAE-E493D75FBDCD}"/>
                  </a:ext>
                </a:extLst>
              </p:cNvPr>
              <p:cNvSpPr/>
              <p:nvPr/>
            </p:nvSpPr>
            <p:spPr>
              <a:xfrm>
                <a:off x="2184436" y="6044782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3</a:t>
                </a:r>
                <a:endParaRPr lang="en-US"/>
              </a:p>
            </p:txBody>
          </p:sp>
          <p:sp>
            <p:nvSpPr>
              <p:cNvPr id="102" name="Ellipse 101">
                <a:extLst>
                  <a:ext uri="{FF2B5EF4-FFF2-40B4-BE49-F238E27FC236}">
                    <a16:creationId xmlns:a16="http://schemas.microsoft.com/office/drawing/2014/main" id="{D10959B7-F1AD-4378-A23D-938293ABA308}"/>
                  </a:ext>
                </a:extLst>
              </p:cNvPr>
              <p:cNvSpPr/>
              <p:nvPr/>
            </p:nvSpPr>
            <p:spPr>
              <a:xfrm>
                <a:off x="2449565" y="5768737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3</a:t>
                </a:r>
                <a:endParaRPr lang="en-US"/>
              </a:p>
            </p:txBody>
          </p:sp>
          <p:sp>
            <p:nvSpPr>
              <p:cNvPr id="103" name="Ellipse 102">
                <a:extLst>
                  <a:ext uri="{FF2B5EF4-FFF2-40B4-BE49-F238E27FC236}">
                    <a16:creationId xmlns:a16="http://schemas.microsoft.com/office/drawing/2014/main" id="{644D9C3A-3F86-49CF-8612-BB51B3358976}"/>
                  </a:ext>
                </a:extLst>
              </p:cNvPr>
              <p:cNvSpPr/>
              <p:nvPr/>
            </p:nvSpPr>
            <p:spPr>
              <a:xfrm>
                <a:off x="2453060" y="6044781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2</a:t>
                </a:r>
                <a:endParaRPr lang="en-US"/>
              </a:p>
            </p:txBody>
          </p:sp>
        </p:grpSp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F8C15D03-82B4-40B3-8DAF-53BB9E8A8C59}"/>
                </a:ext>
              </a:extLst>
            </p:cNvPr>
            <p:cNvGrpSpPr/>
            <p:nvPr/>
          </p:nvGrpSpPr>
          <p:grpSpPr>
            <a:xfrm>
              <a:off x="2891215" y="3693111"/>
              <a:ext cx="1056744" cy="2786499"/>
              <a:chOff x="2891215" y="3693111"/>
              <a:chExt cx="1056744" cy="2786499"/>
            </a:xfrm>
          </p:grpSpPr>
          <p:cxnSp>
            <p:nvCxnSpPr>
              <p:cNvPr id="10" name="Gerader Verbinder 9">
                <a:extLst>
                  <a:ext uri="{FF2B5EF4-FFF2-40B4-BE49-F238E27FC236}">
                    <a16:creationId xmlns:a16="http://schemas.microsoft.com/office/drawing/2014/main" id="{6C54B450-D35E-4FCF-B550-E79DDA2AFD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96269" y="3701988"/>
                <a:ext cx="0" cy="277762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Gerader Verbinder 10">
                <a:extLst>
                  <a:ext uri="{FF2B5EF4-FFF2-40B4-BE49-F238E27FC236}">
                    <a16:creationId xmlns:a16="http://schemas.microsoft.com/office/drawing/2014/main" id="{AB64BADC-C8F5-4CAC-9AFD-73237072A420}"/>
                  </a:ext>
                </a:extLst>
              </p:cNvPr>
              <p:cNvCxnSpPr/>
              <p:nvPr/>
            </p:nvCxnSpPr>
            <p:spPr>
              <a:xfrm>
                <a:off x="3262599" y="3693111"/>
                <a:ext cx="0" cy="278649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Ellipse 28">
                <a:extLst>
                  <a:ext uri="{FF2B5EF4-FFF2-40B4-BE49-F238E27FC236}">
                    <a16:creationId xmlns:a16="http://schemas.microsoft.com/office/drawing/2014/main" id="{DE72202B-0D5E-4F31-B0FB-17A1F08D4D2C}"/>
                  </a:ext>
                </a:extLst>
              </p:cNvPr>
              <p:cNvSpPr/>
              <p:nvPr/>
            </p:nvSpPr>
            <p:spPr>
              <a:xfrm>
                <a:off x="2891215" y="3828520"/>
                <a:ext cx="214739" cy="21473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2</a:t>
                </a:r>
                <a:endParaRPr lang="en-US"/>
              </a:p>
            </p:txBody>
          </p:sp>
          <p:sp>
            <p:nvSpPr>
              <p:cNvPr id="34" name="Ellipse 33">
                <a:extLst>
                  <a:ext uri="{FF2B5EF4-FFF2-40B4-BE49-F238E27FC236}">
                    <a16:creationId xmlns:a16="http://schemas.microsoft.com/office/drawing/2014/main" id="{95EAC50A-52EE-4224-9760-C6184FF1FC21}"/>
                  </a:ext>
                </a:extLst>
              </p:cNvPr>
              <p:cNvSpPr/>
              <p:nvPr/>
            </p:nvSpPr>
            <p:spPr>
              <a:xfrm>
                <a:off x="3150932" y="4152504"/>
                <a:ext cx="214739" cy="21473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3</a:t>
                </a:r>
                <a:endParaRPr lang="en-US"/>
              </a:p>
            </p:txBody>
          </p:sp>
          <p:cxnSp>
            <p:nvCxnSpPr>
              <p:cNvPr id="38" name="Gerader Verbinder 37">
                <a:extLst>
                  <a:ext uri="{FF2B5EF4-FFF2-40B4-BE49-F238E27FC236}">
                    <a16:creationId xmlns:a16="http://schemas.microsoft.com/office/drawing/2014/main" id="{2C76B04E-3D7E-40F5-80BA-98F3A71757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61995" y="3701988"/>
                <a:ext cx="0" cy="277762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Gerader Verbinder 38">
                <a:extLst>
                  <a:ext uri="{FF2B5EF4-FFF2-40B4-BE49-F238E27FC236}">
                    <a16:creationId xmlns:a16="http://schemas.microsoft.com/office/drawing/2014/main" id="{C86CBE72-8627-40E6-A3A4-6E3EFCA3E020}"/>
                  </a:ext>
                </a:extLst>
              </p:cNvPr>
              <p:cNvCxnSpPr/>
              <p:nvPr/>
            </p:nvCxnSpPr>
            <p:spPr>
              <a:xfrm>
                <a:off x="3828325" y="3693111"/>
                <a:ext cx="0" cy="278649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DC74F188-7F99-4D85-B2C4-E1ABCE1C84B7}"/>
                  </a:ext>
                </a:extLst>
              </p:cNvPr>
              <p:cNvSpPr/>
              <p:nvPr/>
            </p:nvSpPr>
            <p:spPr>
              <a:xfrm>
                <a:off x="3463869" y="4371097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3</a:t>
                </a:r>
                <a:endParaRPr lang="en-US"/>
              </a:p>
            </p:txBody>
          </p:sp>
          <p:sp>
            <p:nvSpPr>
              <p:cNvPr id="30" name="Ellipse 29">
                <a:extLst>
                  <a:ext uri="{FF2B5EF4-FFF2-40B4-BE49-F238E27FC236}">
                    <a16:creationId xmlns:a16="http://schemas.microsoft.com/office/drawing/2014/main" id="{C3E743E8-EF51-4FE8-BCFB-31CD31120283}"/>
                  </a:ext>
                </a:extLst>
              </p:cNvPr>
              <p:cNvSpPr/>
              <p:nvPr/>
            </p:nvSpPr>
            <p:spPr>
              <a:xfrm>
                <a:off x="3463868" y="4643288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4</a:t>
                </a:r>
                <a:endParaRPr lang="en-US"/>
              </a:p>
            </p:txBody>
          </p:sp>
          <p:sp>
            <p:nvSpPr>
              <p:cNvPr id="31" name="Ellipse 30">
                <a:extLst>
                  <a:ext uri="{FF2B5EF4-FFF2-40B4-BE49-F238E27FC236}">
                    <a16:creationId xmlns:a16="http://schemas.microsoft.com/office/drawing/2014/main" id="{358B35E5-12D9-478E-897C-DD2BF5F53257}"/>
                  </a:ext>
                </a:extLst>
              </p:cNvPr>
              <p:cNvSpPr/>
              <p:nvPr/>
            </p:nvSpPr>
            <p:spPr>
              <a:xfrm>
                <a:off x="3728997" y="4367243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4</a:t>
                </a:r>
                <a:endParaRPr lang="en-US"/>
              </a:p>
            </p:txBody>
          </p:sp>
          <p:sp>
            <p:nvSpPr>
              <p:cNvPr id="32" name="Ellipse 31">
                <a:extLst>
                  <a:ext uri="{FF2B5EF4-FFF2-40B4-BE49-F238E27FC236}">
                    <a16:creationId xmlns:a16="http://schemas.microsoft.com/office/drawing/2014/main" id="{D3A13694-7CBB-4681-95C3-E3310413FE87}"/>
                  </a:ext>
                </a:extLst>
              </p:cNvPr>
              <p:cNvSpPr/>
              <p:nvPr/>
            </p:nvSpPr>
            <p:spPr>
              <a:xfrm>
                <a:off x="3732492" y="4643287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3</a:t>
                </a:r>
                <a:endParaRPr lang="en-US"/>
              </a:p>
            </p:txBody>
          </p:sp>
          <p:sp>
            <p:nvSpPr>
              <p:cNvPr id="52" name="Ellipse 51">
                <a:extLst>
                  <a:ext uri="{FF2B5EF4-FFF2-40B4-BE49-F238E27FC236}">
                    <a16:creationId xmlns:a16="http://schemas.microsoft.com/office/drawing/2014/main" id="{0FC90ED3-D71F-45A5-A9DF-3CC33CB0C9AD}"/>
                  </a:ext>
                </a:extLst>
              </p:cNvPr>
              <p:cNvSpPr/>
              <p:nvPr/>
            </p:nvSpPr>
            <p:spPr>
              <a:xfrm>
                <a:off x="2891943" y="5128416"/>
                <a:ext cx="214739" cy="21473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2</a:t>
                </a:r>
                <a:endParaRPr lang="en-US"/>
              </a:p>
            </p:txBody>
          </p:sp>
          <p:sp>
            <p:nvSpPr>
              <p:cNvPr id="53" name="Ellipse 52">
                <a:extLst>
                  <a:ext uri="{FF2B5EF4-FFF2-40B4-BE49-F238E27FC236}">
                    <a16:creationId xmlns:a16="http://schemas.microsoft.com/office/drawing/2014/main" id="{F4509FB5-D31B-43D5-9C48-F4EC6004F1BE}"/>
                  </a:ext>
                </a:extLst>
              </p:cNvPr>
              <p:cNvSpPr/>
              <p:nvPr/>
            </p:nvSpPr>
            <p:spPr>
              <a:xfrm>
                <a:off x="3158272" y="5443527"/>
                <a:ext cx="214739" cy="21473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3</a:t>
                </a:r>
                <a:endParaRPr lang="en-US"/>
              </a:p>
            </p:txBody>
          </p:sp>
          <p:sp>
            <p:nvSpPr>
              <p:cNvPr id="54" name="Ellipse 53">
                <a:extLst>
                  <a:ext uri="{FF2B5EF4-FFF2-40B4-BE49-F238E27FC236}">
                    <a16:creationId xmlns:a16="http://schemas.microsoft.com/office/drawing/2014/main" id="{6DF12CE5-4AAB-46C0-BF6B-62B6E8B1317A}"/>
                  </a:ext>
                </a:extLst>
              </p:cNvPr>
              <p:cNvSpPr/>
              <p:nvPr/>
            </p:nvSpPr>
            <p:spPr>
              <a:xfrm>
                <a:off x="3464597" y="5772591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2</a:t>
                </a:r>
                <a:endParaRPr lang="en-US"/>
              </a:p>
            </p:txBody>
          </p:sp>
          <p:sp>
            <p:nvSpPr>
              <p:cNvPr id="55" name="Ellipse 54">
                <a:extLst>
                  <a:ext uri="{FF2B5EF4-FFF2-40B4-BE49-F238E27FC236}">
                    <a16:creationId xmlns:a16="http://schemas.microsoft.com/office/drawing/2014/main" id="{CF83CE28-AB14-47D6-8D80-00A5AAC90C89}"/>
                  </a:ext>
                </a:extLst>
              </p:cNvPr>
              <p:cNvSpPr/>
              <p:nvPr/>
            </p:nvSpPr>
            <p:spPr>
              <a:xfrm>
                <a:off x="3464596" y="6044782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3</a:t>
                </a:r>
                <a:endParaRPr lang="en-US"/>
              </a:p>
            </p:txBody>
          </p:sp>
          <p:sp>
            <p:nvSpPr>
              <p:cNvPr id="56" name="Ellipse 55">
                <a:extLst>
                  <a:ext uri="{FF2B5EF4-FFF2-40B4-BE49-F238E27FC236}">
                    <a16:creationId xmlns:a16="http://schemas.microsoft.com/office/drawing/2014/main" id="{1FF890DC-3275-4B72-B589-264502786BBF}"/>
                  </a:ext>
                </a:extLst>
              </p:cNvPr>
              <p:cNvSpPr/>
              <p:nvPr/>
            </p:nvSpPr>
            <p:spPr>
              <a:xfrm>
                <a:off x="3729725" y="5768737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3</a:t>
                </a:r>
                <a:endParaRPr lang="en-US"/>
              </a:p>
            </p:txBody>
          </p:sp>
          <p:sp>
            <p:nvSpPr>
              <p:cNvPr id="57" name="Ellipse 56">
                <a:extLst>
                  <a:ext uri="{FF2B5EF4-FFF2-40B4-BE49-F238E27FC236}">
                    <a16:creationId xmlns:a16="http://schemas.microsoft.com/office/drawing/2014/main" id="{DC9DD8A2-E7C8-4D9A-820A-2BF75CF81AF5}"/>
                  </a:ext>
                </a:extLst>
              </p:cNvPr>
              <p:cNvSpPr/>
              <p:nvPr/>
            </p:nvSpPr>
            <p:spPr>
              <a:xfrm>
                <a:off x="3733220" y="6044781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2</a:t>
                </a:r>
                <a:endParaRPr lang="en-US"/>
              </a:p>
            </p:txBody>
          </p:sp>
          <p:sp>
            <p:nvSpPr>
              <p:cNvPr id="104" name="Ellipse 103">
                <a:extLst>
                  <a:ext uri="{FF2B5EF4-FFF2-40B4-BE49-F238E27FC236}">
                    <a16:creationId xmlns:a16="http://schemas.microsoft.com/office/drawing/2014/main" id="{ED75DDF8-CBC4-4F94-9B2E-3052F17FA0FE}"/>
                  </a:ext>
                </a:extLst>
              </p:cNvPr>
              <p:cNvSpPr/>
              <p:nvPr/>
            </p:nvSpPr>
            <p:spPr>
              <a:xfrm>
                <a:off x="2898162" y="4285031"/>
                <a:ext cx="214739" cy="21473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4</a:t>
                </a:r>
                <a:endParaRPr lang="en-US"/>
              </a:p>
            </p:txBody>
          </p:sp>
          <p:sp>
            <p:nvSpPr>
              <p:cNvPr id="105" name="Ellipse 104">
                <a:extLst>
                  <a:ext uri="{FF2B5EF4-FFF2-40B4-BE49-F238E27FC236}">
                    <a16:creationId xmlns:a16="http://schemas.microsoft.com/office/drawing/2014/main" id="{A810152E-36C7-4ADA-AC99-9BD020D408F5}"/>
                  </a:ext>
                </a:extLst>
              </p:cNvPr>
              <p:cNvSpPr/>
              <p:nvPr/>
            </p:nvSpPr>
            <p:spPr>
              <a:xfrm>
                <a:off x="3458080" y="3923195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2</a:t>
                </a:r>
                <a:endParaRPr lang="en-US"/>
              </a:p>
            </p:txBody>
          </p:sp>
          <p:sp>
            <p:nvSpPr>
              <p:cNvPr id="106" name="Ellipse 105">
                <a:extLst>
                  <a:ext uri="{FF2B5EF4-FFF2-40B4-BE49-F238E27FC236}">
                    <a16:creationId xmlns:a16="http://schemas.microsoft.com/office/drawing/2014/main" id="{94358FA3-72B8-49B4-840B-19F63A541031}"/>
                  </a:ext>
                </a:extLst>
              </p:cNvPr>
              <p:cNvSpPr/>
              <p:nvPr/>
            </p:nvSpPr>
            <p:spPr>
              <a:xfrm>
                <a:off x="3732492" y="3923195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2</a:t>
                </a:r>
                <a:endParaRPr lang="en-US"/>
              </a:p>
            </p:txBody>
          </p:sp>
          <p:sp>
            <p:nvSpPr>
              <p:cNvPr id="107" name="Ellipse 106">
                <a:extLst>
                  <a:ext uri="{FF2B5EF4-FFF2-40B4-BE49-F238E27FC236}">
                    <a16:creationId xmlns:a16="http://schemas.microsoft.com/office/drawing/2014/main" id="{1A0778EC-B14D-4594-A094-B5B9D38254B8}"/>
                  </a:ext>
                </a:extLst>
              </p:cNvPr>
              <p:cNvSpPr/>
              <p:nvPr/>
            </p:nvSpPr>
            <p:spPr>
              <a:xfrm>
                <a:off x="3152187" y="3923195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2</a:t>
                </a:r>
                <a:endParaRPr lang="en-US"/>
              </a:p>
            </p:txBody>
          </p:sp>
        </p:grpSp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44E8D760-2A71-415D-B5D8-D65AA153DA56}"/>
                </a:ext>
              </a:extLst>
            </p:cNvPr>
            <p:cNvGrpSpPr/>
            <p:nvPr/>
          </p:nvGrpSpPr>
          <p:grpSpPr>
            <a:xfrm>
              <a:off x="4293295" y="3693111"/>
              <a:ext cx="1056744" cy="2786499"/>
              <a:chOff x="4293295" y="3693111"/>
              <a:chExt cx="1056744" cy="2786499"/>
            </a:xfrm>
          </p:grpSpPr>
          <p:cxnSp>
            <p:nvCxnSpPr>
              <p:cNvPr id="72" name="Gerader Verbinder 71">
                <a:extLst>
                  <a:ext uri="{FF2B5EF4-FFF2-40B4-BE49-F238E27FC236}">
                    <a16:creationId xmlns:a16="http://schemas.microsoft.com/office/drawing/2014/main" id="{DC0A3B74-A7D8-4950-9B77-EA999190A5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98349" y="3701988"/>
                <a:ext cx="0" cy="277762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Gerader Verbinder 72">
                <a:extLst>
                  <a:ext uri="{FF2B5EF4-FFF2-40B4-BE49-F238E27FC236}">
                    <a16:creationId xmlns:a16="http://schemas.microsoft.com/office/drawing/2014/main" id="{A4CB46B8-1C3C-4CAC-A7C5-69CDD8123E6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60829" y="3693111"/>
                <a:ext cx="3850" cy="137040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Ellipse 73">
                <a:extLst>
                  <a:ext uri="{FF2B5EF4-FFF2-40B4-BE49-F238E27FC236}">
                    <a16:creationId xmlns:a16="http://schemas.microsoft.com/office/drawing/2014/main" id="{3F7E0C82-6F42-46B1-9DBA-ADDDCFD9BC13}"/>
                  </a:ext>
                </a:extLst>
              </p:cNvPr>
              <p:cNvSpPr/>
              <p:nvPr/>
            </p:nvSpPr>
            <p:spPr>
              <a:xfrm>
                <a:off x="4293295" y="3828520"/>
                <a:ext cx="214739" cy="21473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2</a:t>
                </a:r>
                <a:endParaRPr lang="en-US"/>
              </a:p>
            </p:txBody>
          </p:sp>
          <p:sp>
            <p:nvSpPr>
              <p:cNvPr id="75" name="Ellipse 74">
                <a:extLst>
                  <a:ext uri="{FF2B5EF4-FFF2-40B4-BE49-F238E27FC236}">
                    <a16:creationId xmlns:a16="http://schemas.microsoft.com/office/drawing/2014/main" id="{DFDDEDCA-D37A-4114-8E55-F4720F304B0D}"/>
                  </a:ext>
                </a:extLst>
              </p:cNvPr>
              <p:cNvSpPr/>
              <p:nvPr/>
            </p:nvSpPr>
            <p:spPr>
              <a:xfrm>
                <a:off x="4560351" y="4133211"/>
                <a:ext cx="214739" cy="21473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3</a:t>
                </a:r>
                <a:endParaRPr lang="en-US"/>
              </a:p>
            </p:txBody>
          </p:sp>
          <p:cxnSp>
            <p:nvCxnSpPr>
              <p:cNvPr id="76" name="Gerader Verbinder 75">
                <a:extLst>
                  <a:ext uri="{FF2B5EF4-FFF2-40B4-BE49-F238E27FC236}">
                    <a16:creationId xmlns:a16="http://schemas.microsoft.com/office/drawing/2014/main" id="{D905388B-B446-41E0-BF29-37EBC93360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64075" y="3701988"/>
                <a:ext cx="0" cy="277762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Gerader Verbinder 76">
                <a:extLst>
                  <a:ext uri="{FF2B5EF4-FFF2-40B4-BE49-F238E27FC236}">
                    <a16:creationId xmlns:a16="http://schemas.microsoft.com/office/drawing/2014/main" id="{2E71CBE2-75D0-4876-9A64-6D7840631D81}"/>
                  </a:ext>
                </a:extLst>
              </p:cNvPr>
              <p:cNvCxnSpPr/>
              <p:nvPr/>
            </p:nvCxnSpPr>
            <p:spPr>
              <a:xfrm>
                <a:off x="5230405" y="3693111"/>
                <a:ext cx="0" cy="278649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Ellipse 77">
                <a:extLst>
                  <a:ext uri="{FF2B5EF4-FFF2-40B4-BE49-F238E27FC236}">
                    <a16:creationId xmlns:a16="http://schemas.microsoft.com/office/drawing/2014/main" id="{EBF06EEB-F69A-4522-AB83-BE0A8DBDB8C0}"/>
                  </a:ext>
                </a:extLst>
              </p:cNvPr>
              <p:cNvSpPr/>
              <p:nvPr/>
            </p:nvSpPr>
            <p:spPr>
              <a:xfrm>
                <a:off x="4858633" y="4629896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3</a:t>
                </a:r>
                <a:endParaRPr lang="en-US"/>
              </a:p>
            </p:txBody>
          </p:sp>
          <p:sp>
            <p:nvSpPr>
              <p:cNvPr id="79" name="Ellipse 78">
                <a:extLst>
                  <a:ext uri="{FF2B5EF4-FFF2-40B4-BE49-F238E27FC236}">
                    <a16:creationId xmlns:a16="http://schemas.microsoft.com/office/drawing/2014/main" id="{0B869393-A482-4954-B3CF-7D693B262573}"/>
                  </a:ext>
                </a:extLst>
              </p:cNvPr>
              <p:cNvSpPr/>
              <p:nvPr/>
            </p:nvSpPr>
            <p:spPr>
              <a:xfrm>
                <a:off x="4858633" y="4828379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4</a:t>
                </a:r>
                <a:endParaRPr lang="en-US"/>
              </a:p>
            </p:txBody>
          </p:sp>
          <p:sp>
            <p:nvSpPr>
              <p:cNvPr id="80" name="Ellipse 79">
                <a:extLst>
                  <a:ext uri="{FF2B5EF4-FFF2-40B4-BE49-F238E27FC236}">
                    <a16:creationId xmlns:a16="http://schemas.microsoft.com/office/drawing/2014/main" id="{63BAA24B-DCE7-40D0-9332-1431FE39C2AB}"/>
                  </a:ext>
                </a:extLst>
              </p:cNvPr>
              <p:cNvSpPr/>
              <p:nvPr/>
            </p:nvSpPr>
            <p:spPr>
              <a:xfrm>
                <a:off x="4848740" y="4447669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2</a:t>
                </a:r>
                <a:endParaRPr lang="en-US"/>
              </a:p>
            </p:txBody>
          </p:sp>
          <p:sp>
            <p:nvSpPr>
              <p:cNvPr id="81" name="Ellipse 80">
                <a:extLst>
                  <a:ext uri="{FF2B5EF4-FFF2-40B4-BE49-F238E27FC236}">
                    <a16:creationId xmlns:a16="http://schemas.microsoft.com/office/drawing/2014/main" id="{69BD265A-06A1-45F0-BCA6-C7A4604D5436}"/>
                  </a:ext>
                </a:extLst>
              </p:cNvPr>
              <p:cNvSpPr/>
              <p:nvPr/>
            </p:nvSpPr>
            <p:spPr>
              <a:xfrm>
                <a:off x="5124538" y="4848781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4</a:t>
                </a:r>
                <a:endParaRPr lang="en-US"/>
              </a:p>
            </p:txBody>
          </p:sp>
          <p:sp>
            <p:nvSpPr>
              <p:cNvPr id="82" name="Ellipse 81">
                <a:extLst>
                  <a:ext uri="{FF2B5EF4-FFF2-40B4-BE49-F238E27FC236}">
                    <a16:creationId xmlns:a16="http://schemas.microsoft.com/office/drawing/2014/main" id="{A7C462BA-CCD3-43D0-8C61-D4528823FF89}"/>
                  </a:ext>
                </a:extLst>
              </p:cNvPr>
              <p:cNvSpPr/>
              <p:nvPr/>
            </p:nvSpPr>
            <p:spPr>
              <a:xfrm>
                <a:off x="4294023" y="5230014"/>
                <a:ext cx="214739" cy="21473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2</a:t>
                </a:r>
                <a:endParaRPr lang="en-US"/>
              </a:p>
            </p:txBody>
          </p:sp>
          <p:sp>
            <p:nvSpPr>
              <p:cNvPr id="83" name="Ellipse 82">
                <a:extLst>
                  <a:ext uri="{FF2B5EF4-FFF2-40B4-BE49-F238E27FC236}">
                    <a16:creationId xmlns:a16="http://schemas.microsoft.com/office/drawing/2014/main" id="{F5B6A0D8-E2C8-49CC-AC73-9DD7E918E421}"/>
                  </a:ext>
                </a:extLst>
              </p:cNvPr>
              <p:cNvSpPr/>
              <p:nvPr/>
            </p:nvSpPr>
            <p:spPr>
              <a:xfrm>
                <a:off x="4293871" y="5479865"/>
                <a:ext cx="214739" cy="21473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3</a:t>
                </a:r>
                <a:endParaRPr lang="en-US"/>
              </a:p>
            </p:txBody>
          </p:sp>
          <p:sp>
            <p:nvSpPr>
              <p:cNvPr id="84" name="Ellipse 83">
                <a:extLst>
                  <a:ext uri="{FF2B5EF4-FFF2-40B4-BE49-F238E27FC236}">
                    <a16:creationId xmlns:a16="http://schemas.microsoft.com/office/drawing/2014/main" id="{56D0CB31-9F59-4E9E-AA90-E9977A72F68A}"/>
                  </a:ext>
                </a:extLst>
              </p:cNvPr>
              <p:cNvSpPr/>
              <p:nvPr/>
            </p:nvSpPr>
            <p:spPr>
              <a:xfrm>
                <a:off x="4866677" y="5772591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2</a:t>
                </a:r>
                <a:endParaRPr lang="en-US"/>
              </a:p>
            </p:txBody>
          </p:sp>
          <p:sp>
            <p:nvSpPr>
              <p:cNvPr id="85" name="Ellipse 84">
                <a:extLst>
                  <a:ext uri="{FF2B5EF4-FFF2-40B4-BE49-F238E27FC236}">
                    <a16:creationId xmlns:a16="http://schemas.microsoft.com/office/drawing/2014/main" id="{DCC6AD7C-F2BD-4030-A310-6144B041DF31}"/>
                  </a:ext>
                </a:extLst>
              </p:cNvPr>
              <p:cNvSpPr/>
              <p:nvPr/>
            </p:nvSpPr>
            <p:spPr>
              <a:xfrm>
                <a:off x="4866676" y="6044782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3</a:t>
                </a:r>
                <a:endParaRPr lang="en-US"/>
              </a:p>
            </p:txBody>
          </p:sp>
          <p:sp>
            <p:nvSpPr>
              <p:cNvPr id="86" name="Ellipse 85">
                <a:extLst>
                  <a:ext uri="{FF2B5EF4-FFF2-40B4-BE49-F238E27FC236}">
                    <a16:creationId xmlns:a16="http://schemas.microsoft.com/office/drawing/2014/main" id="{A2C9FA37-8C3A-409A-AE65-49C3021AC030}"/>
                  </a:ext>
                </a:extLst>
              </p:cNvPr>
              <p:cNvSpPr/>
              <p:nvPr/>
            </p:nvSpPr>
            <p:spPr>
              <a:xfrm>
                <a:off x="5131805" y="5768737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3</a:t>
                </a:r>
                <a:endParaRPr lang="en-US"/>
              </a:p>
            </p:txBody>
          </p:sp>
          <p:sp>
            <p:nvSpPr>
              <p:cNvPr id="87" name="Ellipse 86">
                <a:extLst>
                  <a:ext uri="{FF2B5EF4-FFF2-40B4-BE49-F238E27FC236}">
                    <a16:creationId xmlns:a16="http://schemas.microsoft.com/office/drawing/2014/main" id="{FCB0333B-D8A8-463C-AED7-CD0718F5A69E}"/>
                  </a:ext>
                </a:extLst>
              </p:cNvPr>
              <p:cNvSpPr/>
              <p:nvPr/>
            </p:nvSpPr>
            <p:spPr>
              <a:xfrm>
                <a:off x="5135300" y="6044781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2</a:t>
                </a:r>
                <a:endParaRPr lang="en-US"/>
              </a:p>
            </p:txBody>
          </p:sp>
          <p:sp>
            <p:nvSpPr>
              <p:cNvPr id="108" name="Ellipse 107">
                <a:extLst>
                  <a:ext uri="{FF2B5EF4-FFF2-40B4-BE49-F238E27FC236}">
                    <a16:creationId xmlns:a16="http://schemas.microsoft.com/office/drawing/2014/main" id="{B6EE2C19-5914-4EB0-8801-3E3C256FECE1}"/>
                  </a:ext>
                </a:extLst>
              </p:cNvPr>
              <p:cNvSpPr/>
              <p:nvPr/>
            </p:nvSpPr>
            <p:spPr>
              <a:xfrm>
                <a:off x="4553460" y="3911727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2</a:t>
                </a:r>
                <a:endParaRPr lang="en-US"/>
              </a:p>
            </p:txBody>
          </p:sp>
          <p:sp>
            <p:nvSpPr>
              <p:cNvPr id="109" name="Ellipse 108">
                <a:extLst>
                  <a:ext uri="{FF2B5EF4-FFF2-40B4-BE49-F238E27FC236}">
                    <a16:creationId xmlns:a16="http://schemas.microsoft.com/office/drawing/2014/main" id="{A6228FD2-09C4-4B1A-A844-BF02C8F11FE8}"/>
                  </a:ext>
                </a:extLst>
              </p:cNvPr>
              <p:cNvSpPr/>
              <p:nvPr/>
            </p:nvSpPr>
            <p:spPr>
              <a:xfrm>
                <a:off x="4560351" y="4354695"/>
                <a:ext cx="214739" cy="214739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4</a:t>
                </a:r>
                <a:endParaRPr lang="en-US"/>
              </a:p>
            </p:txBody>
          </p:sp>
          <p:sp>
            <p:nvSpPr>
              <p:cNvPr id="110" name="Ellipse 109">
                <a:extLst>
                  <a:ext uri="{FF2B5EF4-FFF2-40B4-BE49-F238E27FC236}">
                    <a16:creationId xmlns:a16="http://schemas.microsoft.com/office/drawing/2014/main" id="{45C92F9C-7433-424D-AEDC-8194B9D48FF7}"/>
                  </a:ext>
                </a:extLst>
              </p:cNvPr>
              <p:cNvSpPr/>
              <p:nvPr/>
            </p:nvSpPr>
            <p:spPr>
              <a:xfrm>
                <a:off x="5123035" y="4650298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2</a:t>
                </a:r>
                <a:endParaRPr lang="en-US"/>
              </a:p>
            </p:txBody>
          </p:sp>
          <p:sp>
            <p:nvSpPr>
              <p:cNvPr id="111" name="Ellipse 110">
                <a:extLst>
                  <a:ext uri="{FF2B5EF4-FFF2-40B4-BE49-F238E27FC236}">
                    <a16:creationId xmlns:a16="http://schemas.microsoft.com/office/drawing/2014/main" id="{0E0E1707-A3FE-46C2-8D05-3AB181398632}"/>
                  </a:ext>
                </a:extLst>
              </p:cNvPr>
              <p:cNvSpPr/>
              <p:nvPr/>
            </p:nvSpPr>
            <p:spPr>
              <a:xfrm>
                <a:off x="5123035" y="4457687"/>
                <a:ext cx="214739" cy="2147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/>
                  <a:t>3</a:t>
                </a:r>
                <a:endParaRPr lang="en-US"/>
              </a:p>
            </p:txBody>
          </p:sp>
        </p:grpSp>
      </p:grpSp>
      <p:graphicFrame>
        <p:nvGraphicFramePr>
          <p:cNvPr id="112" name="Tabelle 111">
            <a:extLst>
              <a:ext uri="{FF2B5EF4-FFF2-40B4-BE49-F238E27FC236}">
                <a16:creationId xmlns:a16="http://schemas.microsoft.com/office/drawing/2014/main" id="{1BE10A69-E9FC-4E37-AB50-8409A8AA8B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4997784"/>
              </p:ext>
            </p:extLst>
          </p:nvPr>
        </p:nvGraphicFramePr>
        <p:xfrm>
          <a:off x="4583011" y="857299"/>
          <a:ext cx="7375209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5209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306360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Quorum </a:t>
                      </a:r>
                      <a:r>
                        <a:rPr lang="en-US" b="0" noProof="0">
                          <a:solidFill>
                            <a:schemeClr val="tx1"/>
                          </a:solidFill>
                        </a:rPr>
                        <a:t>(alternative approach to replica management)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145521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Before: write everywhere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Now: write only somewhere and ask for latest version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Consequence: Move some write overhead to read operation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Example: Read / write ratio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Higher overlap: Failure tolerance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3" name="Inhaltsplatzhalter 2">
                <a:extLst>
                  <a:ext uri="{FF2B5EF4-FFF2-40B4-BE49-F238E27FC236}">
                    <a16:creationId xmlns:a16="http://schemas.microsoft.com/office/drawing/2014/main" id="{F21E1B58-CB38-4E9E-B1F4-255DAB890C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270615" y="2060684"/>
                <a:ext cx="1668391" cy="577016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de-DE" sz="1800" b="0" i="1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de-DE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en-GB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r>
                        <a:rPr lang="de-DE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de-DE" sz="1800" b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sub>
                      </m:sSub>
                      <m:r>
                        <a:rPr lang="en-GB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r>
                        <a:rPr lang="de-DE" sz="18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de-DE" sz="1800" b="0" i="1" smtClean="0"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GB" sz="1800"/>
              </a:p>
            </p:txBody>
          </p:sp>
        </mc:Choice>
        <mc:Fallback xmlns="">
          <p:sp>
            <p:nvSpPr>
              <p:cNvPr id="113" name="Inhaltsplatzhalter 2">
                <a:extLst>
                  <a:ext uri="{FF2B5EF4-FFF2-40B4-BE49-F238E27FC236}">
                    <a16:creationId xmlns:a16="http://schemas.microsoft.com/office/drawing/2014/main" id="{F21E1B58-CB38-4E9E-B1F4-255DAB890C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70615" y="2060684"/>
                <a:ext cx="1668391" cy="577016"/>
              </a:xfrm>
              <a:blipFill>
                <a:blip r:embed="rId3"/>
                <a:stretch>
                  <a:fillRect b="-31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9FBF9CAB-863A-4C17-9C0C-B58D3D38BA67}"/>
              </a:ext>
            </a:extLst>
          </p:cNvPr>
          <p:cNvGrpSpPr/>
          <p:nvPr/>
        </p:nvGrpSpPr>
        <p:grpSpPr>
          <a:xfrm>
            <a:off x="10749444" y="1484898"/>
            <a:ext cx="1020857" cy="1152802"/>
            <a:chOff x="10339831" y="1484898"/>
            <a:chExt cx="1020857" cy="1152802"/>
          </a:xfrm>
        </p:grpSpPr>
        <p:pic>
          <p:nvPicPr>
            <p:cNvPr id="114" name="Grafik 113">
              <a:extLst>
                <a:ext uri="{FF2B5EF4-FFF2-40B4-BE49-F238E27FC236}">
                  <a16:creationId xmlns:a16="http://schemas.microsoft.com/office/drawing/2014/main" id="{79B574FA-5C6B-4337-966E-98BD86FE43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83193" y="1766071"/>
              <a:ext cx="977495" cy="871629"/>
            </a:xfrm>
            <a:prstGeom prst="rect">
              <a:avLst/>
            </a:prstGeom>
          </p:spPr>
        </p:pic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58AFB4DD-38BB-4DB7-8FCD-B0A92EE8A375}"/>
                </a:ext>
              </a:extLst>
            </p:cNvPr>
            <p:cNvSpPr txBox="1"/>
            <p:nvPr/>
          </p:nvSpPr>
          <p:spPr>
            <a:xfrm>
              <a:off x="10339831" y="1484898"/>
              <a:ext cx="1020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/>
                <a:t>Valid quorum</a:t>
              </a:r>
            </a:p>
          </p:txBody>
        </p:sp>
      </p:grpSp>
      <p:sp>
        <p:nvSpPr>
          <p:cNvPr id="115" name="Ellipse 114">
            <a:extLst>
              <a:ext uri="{FF2B5EF4-FFF2-40B4-BE49-F238E27FC236}">
                <a16:creationId xmlns:a16="http://schemas.microsoft.com/office/drawing/2014/main" id="{3CC3512F-A6BA-42B5-92B4-F17987D9A650}"/>
              </a:ext>
            </a:extLst>
          </p:cNvPr>
          <p:cNvSpPr/>
          <p:nvPr/>
        </p:nvSpPr>
        <p:spPr>
          <a:xfrm>
            <a:off x="3288589" y="5480105"/>
            <a:ext cx="214739" cy="214739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/>
              <a:t>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821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B13883-B641-465F-B3D1-21B10AC6F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Distributed storage – Data Centric Consistency Models II</a:t>
            </a:r>
          </a:p>
        </p:txBody>
      </p:sp>
      <p:graphicFrame>
        <p:nvGraphicFramePr>
          <p:cNvPr id="117" name="Tabelle 116">
            <a:extLst>
              <a:ext uri="{FF2B5EF4-FFF2-40B4-BE49-F238E27FC236}">
                <a16:creationId xmlns:a16="http://schemas.microsoft.com/office/drawing/2014/main" id="{1D386E80-4142-4962-9AB9-54734B1A43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0044812"/>
              </p:ext>
            </p:extLst>
          </p:nvPr>
        </p:nvGraphicFramePr>
        <p:xfrm>
          <a:off x="6095999" y="550068"/>
          <a:ext cx="5918467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8467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316398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Protocols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2704141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noProof="0"/>
                        <a:t>Primary based protocol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/>
                        <a:t>no replication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noProof="0"/>
                        <a:t>Local-write protocol</a:t>
                      </a:r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noProof="0"/>
                        <a:t>without backup</a:t>
                      </a:r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noProof="0"/>
                        <a:t>with backup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noProof="0"/>
                        <a:t>Remote-write protocol</a:t>
                      </a:r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/>
                        <a:t>backup blocking write</a:t>
                      </a:r>
                    </a:p>
                    <a:p>
                      <a:pPr marL="1200150" marR="0" lvl="2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noProof="0"/>
                        <a:t>backup non-blocking write</a:t>
                      </a:r>
                      <a:endParaRPr lang="en-US" sz="1600" b="1" noProof="0"/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noProof="0"/>
                        <a:t>Replicated-write protocol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noProof="0"/>
                        <a:t>Naïve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noProof="0"/>
                        <a:t>Active replication protocol</a:t>
                      </a:r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noProof="0"/>
                        <a:t>only data</a:t>
                      </a:r>
                    </a:p>
                    <a:p>
                      <a:pPr marL="1200150" marR="0" lvl="2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0" noProof="0"/>
                        <a:t>Replicated objects with </a:t>
                      </a:r>
                      <a:r>
                        <a:rPr lang="en-US" sz="1600" b="1" noProof="0"/>
                        <a:t>coordinator</a:t>
                      </a:r>
                      <a:r>
                        <a:rPr lang="en-US" sz="1600" b="0" noProof="0"/>
                        <a:t> which does RMI</a:t>
                      </a:r>
                      <a:endParaRPr lang="en-US" sz="1600" b="1" noProof="0"/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noProof="0"/>
                        <a:t>Quorum based protocol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noProof="0"/>
                        <a:t>see above</a:t>
                      </a:r>
                      <a:endParaRPr lang="en-US" sz="1600" b="1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53784F71-4E23-4C5F-ABA9-92B892D946A2}"/>
              </a:ext>
            </a:extLst>
          </p:cNvPr>
          <p:cNvGrpSpPr/>
          <p:nvPr/>
        </p:nvGrpSpPr>
        <p:grpSpPr>
          <a:xfrm>
            <a:off x="227872" y="1026602"/>
            <a:ext cx="5533736" cy="5703484"/>
            <a:chOff x="5810906" y="7046321"/>
            <a:chExt cx="5455630" cy="5703484"/>
          </a:xfrm>
        </p:grpSpPr>
        <p:graphicFrame>
          <p:nvGraphicFramePr>
            <p:cNvPr id="116" name="Tabelle 115">
              <a:extLst>
                <a:ext uri="{FF2B5EF4-FFF2-40B4-BE49-F238E27FC236}">
                  <a16:creationId xmlns:a16="http://schemas.microsoft.com/office/drawing/2014/main" id="{D2626B58-3D20-4ABB-9FFD-20CEC5F090D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23767354"/>
                </p:ext>
              </p:extLst>
            </p:nvPr>
          </p:nvGraphicFramePr>
          <p:xfrm>
            <a:off x="5810906" y="7046321"/>
            <a:ext cx="5455630" cy="5703484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5533736">
                    <a:extLst>
                      <a:ext uri="{9D8B030D-6E8A-4147-A177-3AD203B41FA5}">
                        <a16:colId xmlns:a16="http://schemas.microsoft.com/office/drawing/2014/main" val="2618908539"/>
                      </a:ext>
                    </a:extLst>
                  </a:gridCol>
                </a:tblGrid>
                <a:tr h="1771564">
                  <a:tc>
                    <a:txBody>
                      <a:bodyPr/>
                      <a:lstStyle/>
                      <a:p>
                        <a:r>
                          <a:rPr lang="en-US" noProof="0">
                            <a:solidFill>
                              <a:schemeClr val="tx1"/>
                            </a:solidFill>
                          </a:rPr>
                          <a:t>Zookeeper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364508527"/>
                    </a:ext>
                  </a:extLst>
                </a:tr>
                <a:tr h="3072943">
                  <a:tc>
                    <a:txBody>
                      <a:bodyPr/>
                      <a:lstStyle/>
                      <a:p>
                        <a:pPr marL="285750" lvl="0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noProof="0"/>
                          <a:t>Distributed coordination service</a:t>
                        </a:r>
                      </a:p>
                      <a:p>
                        <a:pPr marL="285750" lvl="0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noProof="0"/>
                          <a:t>High read / write ratio</a:t>
                        </a:r>
                      </a:p>
                      <a:p>
                        <a:pPr marL="285750" lvl="0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noProof="0"/>
                          <a:t>Leader and follower servers (leader election)</a:t>
                        </a:r>
                      </a:p>
                      <a:p>
                        <a:pPr marL="285750" lvl="0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noProof="0"/>
                          <a:t>Guarantees</a:t>
                        </a:r>
                      </a:p>
                      <a:p>
                        <a:pPr marL="742950" lvl="1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b="1" noProof="0"/>
                          <a:t>Sequentially consistent</a:t>
                        </a:r>
                      </a:p>
                      <a:p>
                        <a:pPr marL="742950" lvl="1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b="1" noProof="0"/>
                          <a:t>Atomic</a:t>
                        </a:r>
                        <a:r>
                          <a:rPr lang="en-US" noProof="0"/>
                          <a:t> (update all or no replica)</a:t>
                        </a:r>
                      </a:p>
                      <a:p>
                        <a:pPr marL="742950" lvl="1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b="1" noProof="0"/>
                          <a:t>Single System Image</a:t>
                        </a:r>
                      </a:p>
                      <a:p>
                        <a:pPr marL="742950" lvl="1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b="1" noProof="0"/>
                          <a:t>Dependable</a:t>
                        </a:r>
                        <a:r>
                          <a:rPr lang="en-US" noProof="0"/>
                          <a:t> (updates are persistent, if enough servers stay alive)</a:t>
                        </a:r>
                      </a:p>
                      <a:p>
                        <a:pPr marL="742950" lvl="1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b="1" noProof="0"/>
                          <a:t>Timely</a:t>
                        </a:r>
                        <a:r>
                          <a:rPr lang="en-US" noProof="0"/>
                          <a:t> (consistent within time bounds)</a:t>
                        </a:r>
                      </a:p>
                      <a:p>
                        <a:pPr marL="285750" lvl="0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noProof="0"/>
                          <a:t>Operations</a:t>
                        </a:r>
                      </a:p>
                      <a:p>
                        <a:pPr marL="742950" lvl="1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b="1" noProof="0"/>
                          <a:t>Read</a:t>
                        </a:r>
                        <a:r>
                          <a:rPr lang="en-US" noProof="0"/>
                          <a:t>: Directly from one server</a:t>
                        </a:r>
                      </a:p>
                      <a:p>
                        <a:pPr marL="742950" lvl="1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b="1" noProof="0"/>
                          <a:t>Write</a:t>
                        </a:r>
                        <a:r>
                          <a:rPr lang="en-US" noProof="0"/>
                          <a:t>: Distributed via ZAB (</a:t>
                        </a:r>
                        <a:r>
                          <a:rPr lang="de-DE" sz="1800" err="1"/>
                          <a:t>Zookeeper</a:t>
                        </a:r>
                        <a:r>
                          <a:rPr lang="de-DE" sz="1800"/>
                          <a:t> </a:t>
                        </a:r>
                        <a:r>
                          <a:rPr lang="de-DE" sz="1800" err="1"/>
                          <a:t>atomic</a:t>
                        </a:r>
                        <a:r>
                          <a:rPr lang="de-DE" sz="1800"/>
                          <a:t> </a:t>
                        </a:r>
                        <a:r>
                          <a:rPr lang="de-DE" sz="1800" err="1"/>
                          <a:t>broadcast</a:t>
                        </a:r>
                        <a:r>
                          <a:rPr lang="en-US" noProof="0"/>
                          <a:t>)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986889180"/>
                    </a:ext>
                  </a:extLst>
                </a:tr>
              </a:tbl>
            </a:graphicData>
          </a:graphic>
        </p:graphicFrame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A8A10079-E6A8-40CF-BAAE-6986AC5D23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88492" y="7387415"/>
              <a:ext cx="5246758" cy="1359629"/>
            </a:xfrm>
            <a:prstGeom prst="rect">
              <a:avLst/>
            </a:prstGeom>
          </p:spPr>
        </p:pic>
      </p:grp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EDCCDAFE-AB43-4FB5-88D2-88D2472130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267779"/>
              </p:ext>
            </p:extLst>
          </p:nvPr>
        </p:nvGraphicFramePr>
        <p:xfrm>
          <a:off x="6096000" y="4754880"/>
          <a:ext cx="5918467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8467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132973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Update propagation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794126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noProof="0"/>
                        <a:t>Invalidation protocol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noProof="0"/>
                        <a:t>send notification of update (invalidates replica)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noProof="0"/>
                        <a:t>Update protocol</a:t>
                      </a:r>
                      <a:endParaRPr lang="en-US" b="0" noProof="0"/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noProof="0"/>
                        <a:t>push based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noProof="0"/>
                        <a:t>pull based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noProof="0"/>
                        <a:t>hybrid (leasing)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9544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6E56A8-A172-40BC-A728-666DDC864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Distributed transactions </a:t>
            </a:r>
            <a:r>
              <a:rPr lang="en-US" sz="2000"/>
              <a:t>(Sequence of read / write operations)</a:t>
            </a:r>
            <a:endParaRPr lang="en-US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9B8AE127-391B-4607-BE4C-A96FBE8802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7534624"/>
              </p:ext>
            </p:extLst>
          </p:nvPr>
        </p:nvGraphicFramePr>
        <p:xfrm>
          <a:off x="99664" y="900946"/>
          <a:ext cx="11992672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8333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  <a:gridCol w="1422399">
                  <a:extLst>
                    <a:ext uri="{9D8B030D-6E8A-4147-A177-3AD203B41FA5}">
                      <a16:colId xmlns:a16="http://schemas.microsoft.com/office/drawing/2014/main" val="2814376803"/>
                    </a:ext>
                  </a:extLst>
                </a:gridCol>
                <a:gridCol w="3114392">
                  <a:extLst>
                    <a:ext uri="{9D8B030D-6E8A-4147-A177-3AD203B41FA5}">
                      <a16:colId xmlns:a16="http://schemas.microsoft.com/office/drawing/2014/main" val="2244121835"/>
                    </a:ext>
                  </a:extLst>
                </a:gridCol>
                <a:gridCol w="2326741">
                  <a:extLst>
                    <a:ext uri="{9D8B030D-6E8A-4147-A177-3AD203B41FA5}">
                      <a16:colId xmlns:a16="http://schemas.microsoft.com/office/drawing/2014/main" val="2784762817"/>
                    </a:ext>
                  </a:extLst>
                </a:gridCol>
                <a:gridCol w="2350807">
                  <a:extLst>
                    <a:ext uri="{9D8B030D-6E8A-4147-A177-3AD203B41FA5}">
                      <a16:colId xmlns:a16="http://schemas.microsoft.com/office/drawing/2014/main" val="1909063408"/>
                    </a:ext>
                  </a:extLst>
                </a:gridCol>
              </a:tblGrid>
              <a:tr h="121194">
                <a:tc gridSpan="5">
                  <a:txBody>
                    <a:bodyPr/>
                    <a:lstStyle/>
                    <a:p>
                      <a:r>
                        <a:rPr lang="en-US" b="0" noProof="0">
                          <a:solidFill>
                            <a:schemeClr val="tx1"/>
                          </a:solidFill>
                        </a:rPr>
                        <a:t>Properties of databases when executing transactions (</a:t>
                      </a:r>
                      <a:r>
                        <a:rPr lang="en-US" b="1" noProof="0">
                          <a:solidFill>
                            <a:schemeClr val="tx1"/>
                          </a:solidFill>
                        </a:rPr>
                        <a:t>ACID</a:t>
                      </a:r>
                      <a:r>
                        <a:rPr lang="en-US" b="0" noProof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b="0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noProof="0"/>
                        <a:t>Atomicity (all or nothing)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Font typeface="Arial" panose="020B0604020202020204" pitchFamily="34" charset="0"/>
                        <a:buNone/>
                      </a:pPr>
                      <a:r>
                        <a:rPr lang="de-DE" noProof="0"/>
                        <a:t>Consistency</a:t>
                      </a:r>
                      <a:endParaRPr lang="en-US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noProof="0"/>
                        <a:t>Isolation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noProof="0"/>
                        <a:t>Durability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noProof="0"/>
                        <a:t>Tradeoff: Concurrency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  <a:tr h="2002224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When transaction (</a:t>
                      </a:r>
                      <a:r>
                        <a:rPr lang="en-US" b="1" noProof="0"/>
                        <a:t>t</a:t>
                      </a:r>
                      <a:r>
                        <a:rPr lang="en-US" noProof="0"/>
                        <a:t>) completes -&gt; every change visible in data store.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When </a:t>
                      </a:r>
                      <a:r>
                        <a:rPr lang="en-US" b="1" noProof="0"/>
                        <a:t>t</a:t>
                      </a:r>
                      <a:r>
                        <a:rPr lang="en-US" noProof="0"/>
                        <a:t> aborts -&gt; no effect at all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noProof="0"/>
                        <a:t>…</a:t>
                      </a:r>
                      <a:endParaRPr lang="en-US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Transactions operate without effects from concurrently executing transactions being visible to them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T1 reads X multiple times while X is modified by T2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After successful </a:t>
                      </a:r>
                      <a:r>
                        <a:rPr lang="en-US" b="1" noProof="0"/>
                        <a:t>t</a:t>
                      </a:r>
                      <a:r>
                        <a:rPr lang="en-US" noProof="0"/>
                        <a:t> its transactions must be visible to other </a:t>
                      </a:r>
                      <a:r>
                        <a:rPr lang="en-US" b="1" noProof="0"/>
                        <a:t>t</a:t>
                      </a:r>
                      <a:r>
                        <a:rPr lang="en-US" noProof="0"/>
                        <a:t>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Save effects in</a:t>
                      </a:r>
                      <a:br>
                        <a:rPr lang="en-US" noProof="0"/>
                      </a:br>
                      <a:r>
                        <a:rPr lang="en-US" b="1" noProof="0"/>
                        <a:t>(stable) storage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Recoverability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Concurrent processing of </a:t>
                      </a:r>
                      <a:r>
                        <a:rPr lang="en-US" b="1" noProof="0" err="1"/>
                        <a:t>t</a:t>
                      </a:r>
                      <a:r>
                        <a:rPr lang="en-US" b="0" noProof="0" err="1"/>
                        <a:t>s</a:t>
                      </a:r>
                      <a:r>
                        <a:rPr lang="en-US" noProof="0"/>
                        <a:t>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Limited by atomicity, isolation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Goal: ensure serializability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540147"/>
                  </a:ext>
                </a:extLst>
              </a:tr>
            </a:tbl>
          </a:graphicData>
        </a:graphic>
      </p:graphicFrame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61AF7EA5-2F09-4EBF-878F-7A0D674E3932}"/>
              </a:ext>
            </a:extLst>
          </p:cNvPr>
          <p:cNvGrpSpPr/>
          <p:nvPr/>
        </p:nvGrpSpPr>
        <p:grpSpPr>
          <a:xfrm>
            <a:off x="55773" y="4169554"/>
            <a:ext cx="4932329" cy="2634746"/>
            <a:chOff x="358761" y="4095699"/>
            <a:chExt cx="4932329" cy="2634746"/>
          </a:xfrm>
        </p:grpSpPr>
        <p:graphicFrame>
          <p:nvGraphicFramePr>
            <p:cNvPr id="5" name="Tabelle 4">
              <a:extLst>
                <a:ext uri="{FF2B5EF4-FFF2-40B4-BE49-F238E27FC236}">
                  <a16:creationId xmlns:a16="http://schemas.microsoft.com/office/drawing/2014/main" id="{F6BD9D1B-8492-4109-A872-87B9052CC5F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858357403"/>
                </p:ext>
              </p:extLst>
            </p:nvPr>
          </p:nvGraphicFramePr>
          <p:xfrm>
            <a:off x="358761" y="4095699"/>
            <a:ext cx="4932329" cy="2634746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4932329">
                    <a:extLst>
                      <a:ext uri="{9D8B030D-6E8A-4147-A177-3AD203B41FA5}">
                        <a16:colId xmlns:a16="http://schemas.microsoft.com/office/drawing/2014/main" val="2618908539"/>
                      </a:ext>
                    </a:extLst>
                  </a:gridCol>
                </a:tblGrid>
                <a:tr h="0">
                  <a:tc>
                    <a:txBody>
                      <a:bodyPr/>
                      <a:lstStyle/>
                      <a:p>
                        <a:r>
                          <a:rPr lang="en-US" b="0" noProof="0">
                            <a:solidFill>
                              <a:schemeClr val="tx1"/>
                            </a:solidFill>
                          </a:rPr>
                          <a:t>2PC – Two phase commit </a:t>
                        </a:r>
                        <a:r>
                          <a:rPr lang="en-US" sz="1400" b="0" noProof="0">
                            <a:solidFill>
                              <a:schemeClr val="tx1"/>
                            </a:solidFill>
                          </a:rPr>
                          <a:t>(safe, but not always live)</a:t>
                        </a:r>
                        <a:endParaRPr lang="en-US" b="0" noProof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364508527"/>
                    </a:ext>
                  </a:extLst>
                </a:tr>
                <a:tr h="2268986">
                  <a:tc>
                    <a:txBody>
                      <a:bodyPr/>
                      <a:lstStyle/>
                      <a:p>
                        <a:pPr marL="0" lvl="0" indent="0">
                          <a:buFont typeface="Arial" panose="020B0604020202020204" pitchFamily="34" charset="0"/>
                          <a:buNone/>
                        </a:pPr>
                        <a:endParaRPr lang="en-US" noProof="0"/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056540147"/>
                    </a:ext>
                  </a:extLst>
                </a:tr>
              </a:tbl>
            </a:graphicData>
          </a:graphic>
        </p:graphicFrame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BC2C91B8-3061-485F-9F50-6A313CAE6D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0824" y="4557313"/>
              <a:ext cx="2591152" cy="2106739"/>
            </a:xfrm>
            <a:prstGeom prst="rect">
              <a:avLst/>
            </a:prstGeom>
          </p:spPr>
        </p:pic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A174621C-9F03-4CBF-A409-A964995A74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71976" y="4557312"/>
              <a:ext cx="2243960" cy="2106739"/>
            </a:xfrm>
            <a:prstGeom prst="rect">
              <a:avLst/>
            </a:prstGeom>
          </p:spPr>
        </p:pic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5D60DFFC-9A09-48AF-B7E5-6590E9314034}"/>
              </a:ext>
            </a:extLst>
          </p:cNvPr>
          <p:cNvGrpSpPr/>
          <p:nvPr/>
        </p:nvGrpSpPr>
        <p:grpSpPr>
          <a:xfrm>
            <a:off x="5075215" y="3873498"/>
            <a:ext cx="5356565" cy="2930802"/>
            <a:chOff x="5420925" y="3799643"/>
            <a:chExt cx="5356565" cy="2930802"/>
          </a:xfrm>
        </p:grpSpPr>
        <p:graphicFrame>
          <p:nvGraphicFramePr>
            <p:cNvPr id="6" name="Tabelle 5">
              <a:extLst>
                <a:ext uri="{FF2B5EF4-FFF2-40B4-BE49-F238E27FC236}">
                  <a16:creationId xmlns:a16="http://schemas.microsoft.com/office/drawing/2014/main" id="{B24A6B9C-C122-4FD5-BC94-3682C3C668DC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2643919"/>
                </p:ext>
              </p:extLst>
            </p:nvPr>
          </p:nvGraphicFramePr>
          <p:xfrm>
            <a:off x="5420925" y="3799643"/>
            <a:ext cx="5356565" cy="2930802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5356565">
                    <a:extLst>
                      <a:ext uri="{9D8B030D-6E8A-4147-A177-3AD203B41FA5}">
                        <a16:colId xmlns:a16="http://schemas.microsoft.com/office/drawing/2014/main" val="2618908539"/>
                      </a:ext>
                    </a:extLst>
                  </a:gridCol>
                </a:tblGrid>
                <a:tr h="406859">
                  <a:tc>
                    <a:txBody>
                      <a:bodyPr/>
                      <a:lstStyle/>
                      <a:p>
                        <a:r>
                          <a:rPr lang="en-US" b="0" noProof="0">
                            <a:solidFill>
                              <a:schemeClr val="tx1"/>
                            </a:solidFill>
                          </a:rPr>
                          <a:t>3PC – Three phase commit </a:t>
                        </a:r>
                        <a:r>
                          <a:rPr lang="en-US" sz="1400" b="0" noProof="0">
                            <a:solidFill>
                              <a:schemeClr val="tx1"/>
                            </a:solidFill>
                          </a:rPr>
                          <a:t>(better but still not live and save)</a:t>
                        </a:r>
                        <a:endParaRPr lang="en-US" b="0" noProof="0">
                          <a:solidFill>
                            <a:schemeClr val="tx1"/>
                          </a:solidFill>
                        </a:endParaRP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364508527"/>
                    </a:ext>
                  </a:extLst>
                </a:tr>
                <a:tr h="2523943">
                  <a:tc>
                    <a:txBody>
                      <a:bodyPr/>
                      <a:lstStyle/>
                      <a:p>
                        <a:pPr marL="0" lvl="0" indent="0">
                          <a:buFont typeface="Arial" panose="020B0604020202020204" pitchFamily="34" charset="0"/>
                          <a:buNone/>
                        </a:pPr>
                        <a:endParaRPr lang="en-US" noProof="0"/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056540147"/>
                    </a:ext>
                  </a:extLst>
                </a:tr>
              </a:tbl>
            </a:graphicData>
          </a:graphic>
        </p:graphicFrame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0568D948-AFD6-44C4-A10C-C9BD9FBEE4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88473" y="4220018"/>
              <a:ext cx="2293769" cy="2444266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11EFDDFF-4529-4549-B7D8-CA318DCA81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82613" y="4219785"/>
              <a:ext cx="2032987" cy="2444732"/>
            </a:xfrm>
            <a:prstGeom prst="rect">
              <a:avLst/>
            </a:prstGeom>
          </p:spPr>
        </p:pic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1277060F-F262-4480-97C5-B4036E5F392D}"/>
              </a:ext>
            </a:extLst>
          </p:cNvPr>
          <p:cNvSpPr txBox="1"/>
          <p:nvPr/>
        </p:nvSpPr>
        <p:spPr>
          <a:xfrm>
            <a:off x="-845694" y="3846362"/>
            <a:ext cx="5915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Critical: Leader is dead; all live participants are in state VOTED</a:t>
            </a:r>
          </a:p>
        </p:txBody>
      </p:sp>
      <p:graphicFrame>
        <p:nvGraphicFramePr>
          <p:cNvPr id="20" name="Tabelle 19">
            <a:extLst>
              <a:ext uri="{FF2B5EF4-FFF2-40B4-BE49-F238E27FC236}">
                <a16:creationId xmlns:a16="http://schemas.microsoft.com/office/drawing/2014/main" id="{553546F4-7925-4C96-BEBC-D3856CA8A5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0883364"/>
              </p:ext>
            </p:extLst>
          </p:nvPr>
        </p:nvGraphicFramePr>
        <p:xfrm>
          <a:off x="8411990" y="-1191648"/>
          <a:ext cx="3515800" cy="18901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5800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485812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What do we need for distributed transactions?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1250113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Commit protocol (2PC / 3PC)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Mutual exclusion (Semaphore)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Distributed snapshot (e.g. for deadlock detection)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graphicFrame>
        <p:nvGraphicFramePr>
          <p:cNvPr id="21" name="Tabelle 20">
            <a:extLst>
              <a:ext uri="{FF2B5EF4-FFF2-40B4-BE49-F238E27FC236}">
                <a16:creationId xmlns:a16="http://schemas.microsoft.com/office/drawing/2014/main" id="{39D6B435-163C-4E32-83B3-95CCA68BB6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4816606"/>
              </p:ext>
            </p:extLst>
          </p:nvPr>
        </p:nvGraphicFramePr>
        <p:xfrm>
          <a:off x="7194695" y="6939439"/>
          <a:ext cx="320040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Mutual exclusion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2200069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Centralized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Leader election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Leader has token and queue for requests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Pass token to follower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Pass back to leader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Distributed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Processes have logical clock + process ID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Processes use multicast to all other processes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Processes have queue for requests of regions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Send clear if ok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Wait for clear from everyone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Token ring based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DC89ED23-9F94-4AAA-A967-C94D81FA8143}"/>
              </a:ext>
            </a:extLst>
          </p:cNvPr>
          <p:cNvGrpSpPr/>
          <p:nvPr/>
        </p:nvGrpSpPr>
        <p:grpSpPr>
          <a:xfrm>
            <a:off x="10515599" y="3873498"/>
            <a:ext cx="6877051" cy="5590187"/>
            <a:chOff x="10515599" y="3873498"/>
            <a:chExt cx="6877051" cy="5590187"/>
          </a:xfrm>
        </p:grpSpPr>
        <p:graphicFrame>
          <p:nvGraphicFramePr>
            <p:cNvPr id="17" name="Tabelle 16">
              <a:extLst>
                <a:ext uri="{FF2B5EF4-FFF2-40B4-BE49-F238E27FC236}">
                  <a16:creationId xmlns:a16="http://schemas.microsoft.com/office/drawing/2014/main" id="{F6A40C82-B790-432A-A0EC-5C1A9C40DB9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98403623"/>
                </p:ext>
              </p:extLst>
            </p:nvPr>
          </p:nvGraphicFramePr>
          <p:xfrm>
            <a:off x="10515599" y="3873498"/>
            <a:ext cx="6877051" cy="5590187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6877051">
                    <a:extLst>
                      <a:ext uri="{9D8B030D-6E8A-4147-A177-3AD203B41FA5}">
                        <a16:colId xmlns:a16="http://schemas.microsoft.com/office/drawing/2014/main" val="2618908539"/>
                      </a:ext>
                    </a:extLst>
                  </a:gridCol>
                </a:tblGrid>
                <a:tr h="0">
                  <a:tc>
                    <a:txBody>
                      <a:bodyPr/>
                      <a:lstStyle/>
                      <a:p>
                        <a:r>
                          <a:rPr lang="en-US" noProof="0">
                            <a:solidFill>
                              <a:schemeClr val="tx1"/>
                            </a:solidFill>
                          </a:rPr>
                          <a:t>Distributed snapshot (see </a:t>
                        </a:r>
                        <a:r>
                          <a:rPr lang="de-DE" sz="1800" b="0" i="0" u="sng" kern="1200">
                            <a:solidFill>
                              <a:schemeClr val="lt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  <a:hlinkClick r:id="rId7" tooltip="https://youtu.be/D_LMzCiJOlw?t=1337"/>
                          </a:rPr>
                          <a:t>https://youtu.be/D_LMzCiJOlw?t=1337</a:t>
                        </a:r>
                        <a:r>
                          <a:rPr lang="en-US" noProof="0">
                            <a:solidFill>
                              <a:schemeClr val="tx1"/>
                            </a:solidFill>
                          </a:rPr>
                          <a:t>)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364508527"/>
                    </a:ext>
                  </a:extLst>
                </a:tr>
                <a:tr h="5224427">
                  <a:tc>
                    <a:txBody>
                      <a:bodyPr/>
                      <a:lstStyle/>
                      <a:p>
                        <a:pPr marL="285750" marR="0" lvl="0" indent="-28575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 typeface="Arial" panose="020B0604020202020204" pitchFamily="34" charset="0"/>
                          <a:buChar char="•"/>
                          <a:tabLst/>
                          <a:defRPr/>
                        </a:pPr>
                        <a:r>
                          <a:rPr lang="en-US" noProof="0"/>
                          <a:t>Cut in time</a:t>
                        </a:r>
                      </a:p>
                      <a:p>
                        <a:pPr marL="285750" lvl="0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noProof="0"/>
                          <a:t>Goals</a:t>
                        </a:r>
                      </a:p>
                      <a:p>
                        <a:pPr marL="742950" lvl="1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noProof="0"/>
                          <a:t>Detect deadlocks in transactions</a:t>
                        </a:r>
                      </a:p>
                      <a:p>
                        <a:pPr marL="742950" lvl="1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noProof="0"/>
                          <a:t>Garbage collection on remote objects</a:t>
                        </a:r>
                      </a:p>
                      <a:p>
                        <a:pPr marL="285750" lvl="0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noProof="0"/>
                          <a:t>How it works?</a:t>
                        </a:r>
                      </a:p>
                      <a:p>
                        <a:pPr marL="742950" lvl="1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noProof="0"/>
                          <a:t>Save own state, ask others to do the same</a:t>
                        </a:r>
                      </a:p>
                      <a:p>
                        <a:pPr marL="742950" lvl="1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noProof="0"/>
                          <a:t>Save every message that arrives in between and add to state</a:t>
                        </a:r>
                      </a:p>
                      <a:p>
                        <a:pPr marL="742950" lvl="1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noProof="0"/>
                          <a:t>Send marker messages to indicate cut between past and future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986889180"/>
                    </a:ext>
                  </a:extLst>
                </a:tr>
              </a:tbl>
            </a:graphicData>
          </a:graphic>
        </p:graphicFrame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F4D7819A-E7B4-4843-A4C5-9A6BDD1EDBF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601450" y="6587277"/>
              <a:ext cx="4629149" cy="27864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41641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8F172E-A4C2-438B-BCE3-74BA8D5A7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Consensus</a:t>
            </a:r>
            <a:endParaRPr lang="en-US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A7961B21-F4C4-46CD-A41D-805B0F1BB0D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5264016"/>
              </p:ext>
            </p:extLst>
          </p:nvPr>
        </p:nvGraphicFramePr>
        <p:xfrm>
          <a:off x="6285431" y="2557730"/>
          <a:ext cx="552450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8392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  <a:gridCol w="2746108">
                  <a:extLst>
                    <a:ext uri="{9D8B030D-6E8A-4147-A177-3AD203B41FA5}">
                      <a16:colId xmlns:a16="http://schemas.microsoft.com/office/drawing/2014/main" val="2244121835"/>
                    </a:ext>
                  </a:extLst>
                </a:gridCol>
              </a:tblGrid>
              <a:tr h="18512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noProof="0">
                          <a:solidFill>
                            <a:schemeClr val="tx1"/>
                          </a:solidFill>
                        </a:rPr>
                        <a:t>Raft </a:t>
                      </a:r>
                      <a:r>
                        <a:rPr lang="en-US" sz="1800" b="0" noProof="0">
                          <a:solidFill>
                            <a:schemeClr val="tx1"/>
                          </a:solidFill>
                        </a:rPr>
                        <a:t>(see </a:t>
                      </a:r>
                      <a:r>
                        <a:rPr lang="en-US" sz="1800" b="0" noProof="0">
                          <a:solidFill>
                            <a:schemeClr val="tx1"/>
                          </a:solidFill>
                          <a:hlinkClick r:id="rId3"/>
                        </a:rPr>
                        <a:t>http://thesecretlivesofdata.com/raft/</a:t>
                      </a:r>
                      <a:r>
                        <a:rPr lang="en-US" sz="1800" b="0" noProof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2231829"/>
                  </a:ext>
                </a:extLst>
              </a:tr>
              <a:tr h="185128">
                <a:tc gridSpan="2">
                  <a:txBody>
                    <a:bodyPr/>
                    <a:lstStyle/>
                    <a:p>
                      <a:r>
                        <a:rPr lang="en-US" b="0" noProof="0">
                          <a:solidFill>
                            <a:schemeClr val="tx1"/>
                          </a:solidFill>
                        </a:rPr>
                        <a:t>Goals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noProof="0">
                          <a:solidFill>
                            <a:schemeClr val="tx1"/>
                          </a:solidFill>
                        </a:rPr>
                        <a:t>Safety (never return incorrect result)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noProof="0">
                          <a:solidFill>
                            <a:schemeClr val="tx1"/>
                          </a:solidFill>
                        </a:rPr>
                        <a:t>Available (if majority is operable, progress is made)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noProof="0">
                          <a:solidFill>
                            <a:schemeClr val="tx1"/>
                          </a:solidFill>
                        </a:rPr>
                        <a:t>Timing-independent (specific timer values does not matt)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185128">
                <a:tc>
                  <a:txBody>
                    <a:bodyPr/>
                    <a:lstStyle/>
                    <a:p>
                      <a:pPr marL="0" lv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noProof="0"/>
                        <a:t>Leader election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noProof="0"/>
                        <a:t>Log replication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  <a:tr h="812007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/>
                        <a:t>Every nodes starts as follower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/>
                        <a:t>Random timeout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/>
                        <a:t>Timeout expires</a:t>
                      </a:r>
                      <a:br>
                        <a:rPr lang="en-US" sz="1200" noProof="0"/>
                      </a:br>
                      <a:r>
                        <a:rPr lang="en-US" sz="1200" noProof="0">
                          <a:sym typeface="Wingdings" panose="05000000000000000000" pitchFamily="2" charset="2"/>
                        </a:rPr>
                        <a:t> Follower becomes candidate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ym typeface="Wingdings" panose="05000000000000000000" pitchFamily="2" charset="2"/>
                        </a:rPr>
                        <a:t>Ask for votes</a:t>
                      </a:r>
                      <a:br>
                        <a:rPr lang="en-US" sz="1200" noProof="0">
                          <a:sym typeface="Wingdings" panose="05000000000000000000" pitchFamily="2" charset="2"/>
                        </a:rPr>
                      </a:br>
                      <a:r>
                        <a:rPr lang="en-US" sz="1200" noProof="0">
                          <a:sym typeface="Wingdings" panose="05000000000000000000" pitchFamily="2" charset="2"/>
                        </a:rPr>
                        <a:t> Candidate becomes leader if majority of votes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ym typeface="Wingdings" panose="05000000000000000000" pitchFamily="2" charset="2"/>
                        </a:rPr>
                        <a:t>Leader sends heartbeats which reset follower timeouts</a:t>
                      </a:r>
                      <a:endParaRPr lang="en-US" sz="12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Heartbeats contain log updates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Acks acknowledge heartbeat and log change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Log entries are committed once majority of followers acknowledge 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540147"/>
                  </a:ext>
                </a:extLst>
              </a:tr>
            </a:tbl>
          </a:graphicData>
        </a:graphic>
      </p:graphicFrame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D234DACD-D2CC-47F7-BBC8-D924849F56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9251935"/>
              </p:ext>
            </p:extLst>
          </p:nvPr>
        </p:nvGraphicFramePr>
        <p:xfrm>
          <a:off x="135709" y="708681"/>
          <a:ext cx="5960291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60291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140491">
                <a:tc>
                  <a:txBody>
                    <a:bodyPr/>
                    <a:lstStyle/>
                    <a:p>
                      <a:r>
                        <a:rPr lang="en-US" b="0" noProof="0">
                          <a:solidFill>
                            <a:schemeClr val="tx1"/>
                          </a:solidFill>
                        </a:rPr>
                        <a:t>Consensus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1168224"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noProof="0"/>
                        <a:t>Agreed up decision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Impossible if asynchrony and failure</a:t>
                      </a:r>
                      <a:br>
                        <a:rPr lang="en-US" noProof="0"/>
                      </a:br>
                      <a:r>
                        <a:rPr lang="en-US" noProof="0"/>
                        <a:t>(FLP: Fischer-Lynch-Paterson result)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Properties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noProof="0"/>
                        <a:t>Agreement</a:t>
                      </a:r>
                      <a:r>
                        <a:rPr lang="en-US" noProof="0"/>
                        <a:t>: All processes decide for the </a:t>
                      </a:r>
                      <a:r>
                        <a:rPr lang="en-US" noProof="0">
                          <a:solidFill>
                            <a:srgbClr val="FF0000"/>
                          </a:solidFill>
                        </a:rPr>
                        <a:t>same value</a:t>
                      </a: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1" noProof="0"/>
                        <a:t>Termination</a:t>
                      </a:r>
                      <a:r>
                        <a:rPr lang="en-US" noProof="0"/>
                        <a:t>: All processes </a:t>
                      </a:r>
                      <a:r>
                        <a:rPr lang="en-US" noProof="0">
                          <a:solidFill>
                            <a:srgbClr val="FF0000"/>
                          </a:solidFill>
                        </a:rPr>
                        <a:t>eventually decide</a:t>
                      </a:r>
                      <a:r>
                        <a:rPr lang="en-US" noProof="0"/>
                        <a:t>.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noProof="0"/>
                        <a:t>Validity</a:t>
                      </a:r>
                      <a:r>
                        <a:rPr lang="en-US" noProof="0"/>
                        <a:t>:</a:t>
                      </a:r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If all processes start with 0 all must decide for 0.</a:t>
                      </a:r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If all processes start with 1 and all messages are delivered all must decide for 1.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Scenarios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noProof="0"/>
                        <a:t>No failures</a:t>
                      </a:r>
                      <a:r>
                        <a:rPr lang="en-US" noProof="0"/>
                        <a:t>, messages arrive in bounded time</a:t>
                      </a:r>
                      <a:br>
                        <a:rPr lang="en-US" noProof="0"/>
                      </a:br>
                      <a:r>
                        <a:rPr lang="en-US" noProof="0"/>
                        <a:t>Deterministic decision rule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noProof="0"/>
                        <a:t>f nodes fail</a:t>
                      </a:r>
                      <a:r>
                        <a:rPr lang="en-US" noProof="0"/>
                        <a:t>, messages arrive in bounded time</a:t>
                      </a:r>
                      <a:br>
                        <a:rPr lang="en-US" noProof="0"/>
                      </a:br>
                      <a:r>
                        <a:rPr lang="en-US" noProof="0" err="1"/>
                        <a:t>FloodSet</a:t>
                      </a:r>
                      <a:r>
                        <a:rPr lang="en-US" noProof="0"/>
                        <a:t> algorithm: f+1 rounds, deterministic decision rule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noProof="0"/>
                        <a:t>f nodes are traitors</a:t>
                      </a:r>
                      <a:r>
                        <a:rPr lang="en-US" noProof="0"/>
                        <a:t>, n </a:t>
                      </a:r>
                      <a:r>
                        <a:rPr lang="en-US" sz="1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≥ 3f + 1 </a:t>
                      </a:r>
                      <a:r>
                        <a:rPr lang="en-US" sz="1800" b="0" i="0" kern="120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mit</a:t>
                      </a:r>
                      <a:r>
                        <a:rPr lang="en-US" sz="18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 number of nodes und f number of traitors</a:t>
                      </a:r>
                      <a:endParaRPr lang="en-US" noProof="0"/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endParaRPr lang="en-US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540147"/>
                  </a:ext>
                </a:extLst>
              </a:tr>
            </a:tbl>
          </a:graphicData>
        </a:graphic>
      </p:graphicFrame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76BA79E5-E572-4EA2-A712-CAF3810F25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1563898"/>
              </p:ext>
            </p:extLst>
          </p:nvPr>
        </p:nvGraphicFramePr>
        <p:xfrm>
          <a:off x="6285431" y="90145"/>
          <a:ext cx="5052224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52224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232242">
                <a:tc>
                  <a:txBody>
                    <a:bodyPr/>
                    <a:lstStyle/>
                    <a:p>
                      <a:r>
                        <a:rPr lang="en-US" b="0" noProof="0">
                          <a:solidFill>
                            <a:schemeClr val="tx1"/>
                          </a:solidFill>
                        </a:rPr>
                        <a:t>Byzantine agreement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1407940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Agreement, Termination, Validity apply</a:t>
                      </a:r>
                      <a:br>
                        <a:rPr lang="en-US" noProof="0"/>
                      </a:br>
                      <a:r>
                        <a:rPr lang="en-US" noProof="0"/>
                        <a:t>only to </a:t>
                      </a:r>
                      <a:r>
                        <a:rPr lang="en-US" noProof="0">
                          <a:solidFill>
                            <a:srgbClr val="FF0000"/>
                          </a:solidFill>
                        </a:rPr>
                        <a:t>nonfaulty </a:t>
                      </a:r>
                      <a:r>
                        <a:rPr lang="en-US" noProof="0"/>
                        <a:t>processes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Triple Modular Redundancy (3f) is not enough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Create consensus when there are f traitor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1" noProof="0"/>
                        <a:t>Feasible case: n ≥ 3f + 1</a:t>
                      </a:r>
                      <a:endParaRPr lang="en-US" noProof="0"/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Synchronous case: </a:t>
                      </a:r>
                      <a:br>
                        <a:rPr lang="en-US" noProof="0"/>
                      </a:br>
                      <a:r>
                        <a:rPr lang="en-US" noProof="0"/>
                        <a:t>n &gt; 4f nodes, in 2(f + 1) rounds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540147"/>
                  </a:ext>
                </a:extLst>
              </a:tr>
            </a:tbl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76E5C607-1E0C-4980-A576-5AEE1D53FF1F}"/>
              </a:ext>
            </a:extLst>
          </p:cNvPr>
          <p:cNvSpPr txBox="1"/>
          <p:nvPr/>
        </p:nvSpPr>
        <p:spPr>
          <a:xfrm>
            <a:off x="5143239" y="6442501"/>
            <a:ext cx="9527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>
                <a:solidFill>
                  <a:srgbClr val="FF0000"/>
                </a:solidFill>
              </a:rPr>
              <a:t>Request lost</a:t>
            </a:r>
          </a:p>
          <a:p>
            <a:r>
              <a:rPr lang="de-DE" sz="1200">
                <a:solidFill>
                  <a:srgbClr val="FF0000"/>
                </a:solidFill>
              </a:rPr>
              <a:t>Reply lost</a:t>
            </a:r>
          </a:p>
          <a:p>
            <a:r>
              <a:rPr lang="de-DE" sz="1200">
                <a:solidFill>
                  <a:srgbClr val="FF0000"/>
                </a:solidFill>
              </a:rPr>
              <a:t>Client crash</a:t>
            </a:r>
          </a:p>
          <a:p>
            <a:r>
              <a:rPr lang="de-DE" sz="1200">
                <a:solidFill>
                  <a:srgbClr val="FF0000"/>
                </a:solidFill>
              </a:rPr>
              <a:t>Server crash</a:t>
            </a:r>
            <a:endParaRPr lang="en-US" sz="1200">
              <a:solidFill>
                <a:srgbClr val="FF0000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696A1EE-3052-44A8-B375-0F00B6809C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5431" y="6489650"/>
            <a:ext cx="5467936" cy="164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8886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3D7AB8-DF6C-44A6-9443-928AAB743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Distributed databases</a:t>
            </a:r>
          </a:p>
        </p:txBody>
      </p: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C1EC6723-3AE3-4BD3-A008-C91BF937D15A}"/>
              </a:ext>
            </a:extLst>
          </p:cNvPr>
          <p:cNvGrpSpPr/>
          <p:nvPr/>
        </p:nvGrpSpPr>
        <p:grpSpPr>
          <a:xfrm>
            <a:off x="7697046" y="1547459"/>
            <a:ext cx="3386647" cy="3657742"/>
            <a:chOff x="6880300" y="1052766"/>
            <a:chExt cx="3386647" cy="3657742"/>
          </a:xfrm>
        </p:grpSpPr>
        <p:graphicFrame>
          <p:nvGraphicFramePr>
            <p:cNvPr id="6" name="Tabelle 5">
              <a:extLst>
                <a:ext uri="{FF2B5EF4-FFF2-40B4-BE49-F238E27FC236}">
                  <a16:creationId xmlns:a16="http://schemas.microsoft.com/office/drawing/2014/main" id="{3345A0CA-6CF7-416E-9CCF-E33F28C3566A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85619586"/>
                </p:ext>
              </p:extLst>
            </p:nvPr>
          </p:nvGraphicFramePr>
          <p:xfrm>
            <a:off x="6880300" y="1052766"/>
            <a:ext cx="3386647" cy="3657742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3386647">
                    <a:extLst>
                      <a:ext uri="{9D8B030D-6E8A-4147-A177-3AD203B41FA5}">
                        <a16:colId xmlns:a16="http://schemas.microsoft.com/office/drawing/2014/main" val="2618908539"/>
                      </a:ext>
                    </a:extLst>
                  </a:gridCol>
                </a:tblGrid>
                <a:tr h="599170">
                  <a:tc>
                    <a:txBody>
                      <a:bodyPr/>
                      <a:lstStyle/>
                      <a:p>
                        <a:r>
                          <a:rPr lang="en-US" b="0" noProof="0">
                            <a:solidFill>
                              <a:schemeClr val="tx1"/>
                            </a:solidFill>
                          </a:rPr>
                          <a:t>BASE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364508527"/>
                    </a:ext>
                  </a:extLst>
                </a:tr>
                <a:tr h="3058572">
                  <a:tc>
                    <a:txBody>
                      <a:bodyPr/>
                      <a:lstStyle/>
                      <a:p>
                        <a:pPr marL="285750" lvl="0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noProof="0"/>
                          <a:t>Basically Available, Soft state, Eventual consistency</a:t>
                        </a:r>
                      </a:p>
                      <a:p>
                        <a:pPr marL="285750" lvl="0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noProof="0"/>
                          <a:t>Give up consistency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056540147"/>
                    </a:ext>
                  </a:extLst>
                </a:tr>
              </a:tbl>
            </a:graphicData>
          </a:graphic>
        </p:graphicFrame>
        <p:graphicFrame>
          <p:nvGraphicFramePr>
            <p:cNvPr id="7" name="Tabelle 6">
              <a:extLst>
                <a:ext uri="{FF2B5EF4-FFF2-40B4-BE49-F238E27FC236}">
                  <a16:creationId xmlns:a16="http://schemas.microsoft.com/office/drawing/2014/main" id="{9003E920-8C13-4D52-9076-B93CF309DE1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42270080"/>
                </p:ext>
              </p:extLst>
            </p:nvPr>
          </p:nvGraphicFramePr>
          <p:xfrm>
            <a:off x="7120932" y="2802147"/>
            <a:ext cx="2769026" cy="1670304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2769026">
                    <a:extLst>
                      <a:ext uri="{9D8B030D-6E8A-4147-A177-3AD203B41FA5}">
                        <a16:colId xmlns:a16="http://schemas.microsoft.com/office/drawing/2014/main" val="2618908539"/>
                      </a:ext>
                    </a:extLst>
                  </a:gridCol>
                </a:tblGrid>
                <a:tr h="255558">
                  <a:tc>
                    <a:txBody>
                      <a:bodyPr/>
                      <a:lstStyle/>
                      <a:p>
                        <a:r>
                          <a:rPr lang="en-US" b="0" noProof="0">
                            <a:solidFill>
                              <a:schemeClr val="tx1"/>
                            </a:solidFill>
                          </a:rPr>
                          <a:t>Eventual consistency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364508527"/>
                    </a:ext>
                  </a:extLst>
                </a:tr>
                <a:tr h="1304544">
                  <a:tc>
                    <a:txBody>
                      <a:bodyPr/>
                      <a:lstStyle/>
                      <a:p>
                        <a:pPr marL="285750" lvl="0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noProof="0"/>
                          <a:t>System eventually becomes consistent</a:t>
                        </a:r>
                      </a:p>
                      <a:p>
                        <a:pPr marL="285750" lvl="0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noProof="0"/>
                          <a:t>In absence of updates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056540147"/>
                    </a:ext>
                  </a:extLst>
                </a:tr>
              </a:tbl>
            </a:graphicData>
          </a:graphic>
        </p:graphicFrame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86880DCA-F008-46C6-82B5-900787DB8316}"/>
              </a:ext>
            </a:extLst>
          </p:cNvPr>
          <p:cNvGrpSpPr/>
          <p:nvPr/>
        </p:nvGrpSpPr>
        <p:grpSpPr>
          <a:xfrm>
            <a:off x="864100" y="2139793"/>
            <a:ext cx="2271724" cy="2473074"/>
            <a:chOff x="762000" y="1149015"/>
            <a:chExt cx="2271724" cy="2473074"/>
          </a:xfrm>
        </p:grpSpPr>
        <p:graphicFrame>
          <p:nvGraphicFramePr>
            <p:cNvPr id="4" name="Tabelle 3">
              <a:extLst>
                <a:ext uri="{FF2B5EF4-FFF2-40B4-BE49-F238E27FC236}">
                  <a16:creationId xmlns:a16="http://schemas.microsoft.com/office/drawing/2014/main" id="{C3AF4786-56DB-4A2F-9DD5-19DA92C9C60A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98519711"/>
                </p:ext>
              </p:extLst>
            </p:nvPr>
          </p:nvGraphicFramePr>
          <p:xfrm>
            <a:off x="762000" y="1149015"/>
            <a:ext cx="2271724" cy="2473074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2271724">
                    <a:extLst>
                      <a:ext uri="{9D8B030D-6E8A-4147-A177-3AD203B41FA5}">
                        <a16:colId xmlns:a16="http://schemas.microsoft.com/office/drawing/2014/main" val="2618908539"/>
                      </a:ext>
                    </a:extLst>
                  </a:gridCol>
                </a:tblGrid>
                <a:tr h="421925">
                  <a:tc>
                    <a:txBody>
                      <a:bodyPr/>
                      <a:lstStyle/>
                      <a:p>
                        <a:r>
                          <a:rPr lang="en-US" b="0" noProof="0">
                            <a:solidFill>
                              <a:schemeClr val="tx1"/>
                            </a:solidFill>
                          </a:rPr>
                          <a:t>CAP theorem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364508527"/>
                    </a:ext>
                  </a:extLst>
                </a:tr>
                <a:tr h="2051149">
                  <a:tc>
                    <a:txBody>
                      <a:bodyPr/>
                      <a:lstStyle/>
                      <a:p>
                        <a:pPr marL="285750" lvl="0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n-US" sz="1400" noProof="0"/>
                          <a:t>2 of 3 are achievable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056540147"/>
                    </a:ext>
                  </a:extLst>
                </a:tr>
              </a:tbl>
            </a:graphicData>
          </a:graphic>
        </p:graphicFrame>
        <p:sp>
          <p:nvSpPr>
            <p:cNvPr id="8" name="Gleichschenkliges Dreieck 7">
              <a:extLst>
                <a:ext uri="{FF2B5EF4-FFF2-40B4-BE49-F238E27FC236}">
                  <a16:creationId xmlns:a16="http://schemas.microsoft.com/office/drawing/2014/main" id="{02CAC709-A23E-47AE-9028-E01CE0E9D809}"/>
                </a:ext>
              </a:extLst>
            </p:cNvPr>
            <p:cNvSpPr/>
            <p:nvPr/>
          </p:nvSpPr>
          <p:spPr>
            <a:xfrm>
              <a:off x="1358154" y="2222224"/>
              <a:ext cx="1079416" cy="93222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FD643CA5-24C8-41C0-983D-5FDB175B80A5}"/>
                </a:ext>
              </a:extLst>
            </p:cNvPr>
            <p:cNvSpPr txBox="1"/>
            <p:nvPr/>
          </p:nvSpPr>
          <p:spPr>
            <a:xfrm>
              <a:off x="1435557" y="1945225"/>
              <a:ext cx="9246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Consistency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C249D979-2AE6-4D67-BA74-98C458B5A733}"/>
                </a:ext>
              </a:extLst>
            </p:cNvPr>
            <p:cNvSpPr txBox="1"/>
            <p:nvPr/>
          </p:nvSpPr>
          <p:spPr>
            <a:xfrm>
              <a:off x="927189" y="3155394"/>
              <a:ext cx="8619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Availability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D9A4A508-FE30-4188-AF6A-46CB19C114A7}"/>
                </a:ext>
              </a:extLst>
            </p:cNvPr>
            <p:cNvSpPr txBox="1"/>
            <p:nvPr/>
          </p:nvSpPr>
          <p:spPr>
            <a:xfrm>
              <a:off x="2065055" y="3142262"/>
              <a:ext cx="8619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/>
                <a:t>Partition tolerance</a:t>
              </a:r>
            </a:p>
          </p:txBody>
        </p: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339BF033-8F2D-46D5-857A-C07465EEAB7E}"/>
              </a:ext>
            </a:extLst>
          </p:cNvPr>
          <p:cNvGrpSpPr/>
          <p:nvPr/>
        </p:nvGrpSpPr>
        <p:grpSpPr>
          <a:xfrm>
            <a:off x="4292858" y="1937379"/>
            <a:ext cx="2247153" cy="1991465"/>
            <a:chOff x="3750129" y="1251784"/>
            <a:chExt cx="2247153" cy="1991465"/>
          </a:xfrm>
        </p:grpSpPr>
        <p:graphicFrame>
          <p:nvGraphicFramePr>
            <p:cNvPr id="5" name="Tabelle 4">
              <a:extLst>
                <a:ext uri="{FF2B5EF4-FFF2-40B4-BE49-F238E27FC236}">
                  <a16:creationId xmlns:a16="http://schemas.microsoft.com/office/drawing/2014/main" id="{9ED3999F-5B7C-4EC7-86B8-44760284D2A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9368377"/>
                </p:ext>
              </p:extLst>
            </p:nvPr>
          </p:nvGraphicFramePr>
          <p:xfrm>
            <a:off x="3750129" y="1251784"/>
            <a:ext cx="2247153" cy="1991465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2247153">
                    <a:extLst>
                      <a:ext uri="{9D8B030D-6E8A-4147-A177-3AD203B41FA5}">
                        <a16:colId xmlns:a16="http://schemas.microsoft.com/office/drawing/2014/main" val="2618908539"/>
                      </a:ext>
                    </a:extLst>
                  </a:gridCol>
                </a:tblGrid>
                <a:tr h="318473">
                  <a:tc>
                    <a:txBody>
                      <a:bodyPr/>
                      <a:lstStyle/>
                      <a:p>
                        <a:r>
                          <a:rPr lang="en-US" b="0" noProof="0">
                            <a:solidFill>
                              <a:schemeClr val="tx1"/>
                            </a:solidFill>
                          </a:rPr>
                          <a:t>PACELEC theorem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364508527"/>
                    </a:ext>
                  </a:extLst>
                </a:tr>
                <a:tr h="1625705">
                  <a:tc>
                    <a:txBody>
                      <a:bodyPr/>
                      <a:lstStyle/>
                      <a:p>
                        <a:pPr marL="0" lvl="0" indent="0">
                          <a:buFont typeface="Arial" panose="020B0604020202020204" pitchFamily="34" charset="0"/>
                          <a:buNone/>
                        </a:pPr>
                        <a:endParaRPr lang="en-US" noProof="0"/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056540147"/>
                    </a:ext>
                  </a:extLst>
                </a:tr>
              </a:tbl>
            </a:graphicData>
          </a:graphic>
        </p:graphicFrame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6D19539B-5670-4045-887C-09380E7C233F}"/>
                </a:ext>
              </a:extLst>
            </p:cNvPr>
            <p:cNvSpPr txBox="1"/>
            <p:nvPr/>
          </p:nvSpPr>
          <p:spPr>
            <a:xfrm>
              <a:off x="4254142" y="1662250"/>
              <a:ext cx="10998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/>
                <a:t>Partition?</a:t>
              </a:r>
              <a:endParaRPr lang="en-US"/>
            </a:p>
          </p:txBody>
        </p:sp>
        <p:cxnSp>
          <p:nvCxnSpPr>
            <p:cNvPr id="15" name="Verbinder: gewinkelt 14">
              <a:extLst>
                <a:ext uri="{FF2B5EF4-FFF2-40B4-BE49-F238E27FC236}">
                  <a16:creationId xmlns:a16="http://schemas.microsoft.com/office/drawing/2014/main" id="{90FE6736-3CBB-44B8-A069-3F809B4CB7A0}"/>
                </a:ext>
              </a:extLst>
            </p:cNvPr>
            <p:cNvCxnSpPr>
              <a:cxnSpLocks/>
              <a:stCxn id="13" idx="2"/>
              <a:endCxn id="16" idx="0"/>
            </p:cNvCxnSpPr>
            <p:nvPr/>
          </p:nvCxnSpPr>
          <p:spPr>
            <a:xfrm rot="5400000">
              <a:off x="4303395" y="2003910"/>
              <a:ext cx="473003" cy="528347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DF9FC23C-1E7A-4F9B-BDF0-E632FD8A96C6}"/>
                </a:ext>
              </a:extLst>
            </p:cNvPr>
            <p:cNvSpPr txBox="1"/>
            <p:nvPr/>
          </p:nvSpPr>
          <p:spPr>
            <a:xfrm>
              <a:off x="3750129" y="2504585"/>
              <a:ext cx="105118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/>
                <a:t>Availability</a:t>
              </a:r>
            </a:p>
            <a:p>
              <a:pPr algn="ctr"/>
              <a:r>
                <a:rPr lang="en-US" sz="1400"/>
                <a:t>vs.</a:t>
              </a:r>
            </a:p>
            <a:p>
              <a:pPr algn="ctr"/>
              <a:r>
                <a:rPr lang="en-US" sz="1400"/>
                <a:t>Consistency</a:t>
              </a:r>
            </a:p>
          </p:txBody>
        </p:sp>
        <p:cxnSp>
          <p:nvCxnSpPr>
            <p:cNvPr id="19" name="Verbinder: gewinkelt 18">
              <a:extLst>
                <a:ext uri="{FF2B5EF4-FFF2-40B4-BE49-F238E27FC236}">
                  <a16:creationId xmlns:a16="http://schemas.microsoft.com/office/drawing/2014/main" id="{D80C3CE0-76D8-4D01-A61F-410774442341}"/>
                </a:ext>
              </a:extLst>
            </p:cNvPr>
            <p:cNvCxnSpPr>
              <a:cxnSpLocks/>
              <a:stCxn id="13" idx="2"/>
              <a:endCxn id="26" idx="0"/>
            </p:cNvCxnSpPr>
            <p:nvPr/>
          </p:nvCxnSpPr>
          <p:spPr>
            <a:xfrm rot="16200000" flipH="1">
              <a:off x="4891359" y="1944291"/>
              <a:ext cx="473003" cy="647583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512242BF-7762-41BB-88F8-7F788A3103EB}"/>
                </a:ext>
              </a:extLst>
            </p:cNvPr>
            <p:cNvSpPr txBox="1"/>
            <p:nvPr/>
          </p:nvSpPr>
          <p:spPr>
            <a:xfrm>
              <a:off x="4178004" y="2026387"/>
              <a:ext cx="3561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/>
                <a:t>yes</a:t>
              </a: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504A3EB4-BC86-48DB-884E-68E3340FDFED}"/>
                </a:ext>
              </a:extLst>
            </p:cNvPr>
            <p:cNvSpPr txBox="1"/>
            <p:nvPr/>
          </p:nvSpPr>
          <p:spPr>
            <a:xfrm>
              <a:off x="5112275" y="2029517"/>
              <a:ext cx="3193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/>
                <a:t>no</a:t>
              </a: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C0A8205D-EE61-429D-A781-19BE36C6F189}"/>
                </a:ext>
              </a:extLst>
            </p:cNvPr>
            <p:cNvSpPr txBox="1"/>
            <p:nvPr/>
          </p:nvSpPr>
          <p:spPr>
            <a:xfrm>
              <a:off x="4906021" y="2504585"/>
              <a:ext cx="109126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/>
                <a:t>Latency</a:t>
              </a:r>
            </a:p>
            <a:p>
              <a:pPr algn="ctr"/>
              <a:r>
                <a:rPr lang="en-US" sz="1400"/>
                <a:t>vs.</a:t>
              </a:r>
            </a:p>
            <a:p>
              <a:pPr algn="ctr"/>
              <a:r>
                <a:rPr lang="en-US" sz="1400"/>
                <a:t>Consistency</a:t>
              </a:r>
            </a:p>
          </p:txBody>
        </p:sp>
      </p:grpSp>
      <p:graphicFrame>
        <p:nvGraphicFramePr>
          <p:cNvPr id="21" name="Tabelle 20">
            <a:extLst>
              <a:ext uri="{FF2B5EF4-FFF2-40B4-BE49-F238E27FC236}">
                <a16:creationId xmlns:a16="http://schemas.microsoft.com/office/drawing/2014/main" id="{19FC2A12-7E51-4288-805F-B3701FDC8C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5092030"/>
              </p:ext>
            </p:extLst>
          </p:nvPr>
        </p:nvGraphicFramePr>
        <p:xfrm>
          <a:off x="4206001" y="4442980"/>
          <a:ext cx="2247153" cy="19914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7153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318473">
                <a:tc>
                  <a:txBody>
                    <a:bodyPr/>
                    <a:lstStyle/>
                    <a:p>
                      <a:r>
                        <a:rPr lang="en-US" b="0" noProof="0">
                          <a:solidFill>
                            <a:schemeClr val="tx1"/>
                          </a:solidFill>
                        </a:rPr>
                        <a:t>NoSQL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1625705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noProof="0"/>
                        <a:t>Not </a:t>
                      </a:r>
                      <a:r>
                        <a:rPr lang="de-DE" noProof="0" err="1"/>
                        <a:t>only</a:t>
                      </a:r>
                      <a:r>
                        <a:rPr lang="de-DE" noProof="0"/>
                        <a:t> SQL</a:t>
                      </a:r>
                      <a:endParaRPr lang="en-US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540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03078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0F329B-E94B-41BD-ADB0-D0DE3D4BD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Big data</a:t>
            </a:r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FEED4AD0-4D96-47D6-B9A3-51014DDBD2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3423510"/>
              </p:ext>
            </p:extLst>
          </p:nvPr>
        </p:nvGraphicFramePr>
        <p:xfrm>
          <a:off x="669683" y="1018523"/>
          <a:ext cx="2247153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7153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318473">
                <a:tc>
                  <a:txBody>
                    <a:bodyPr/>
                    <a:lstStyle/>
                    <a:p>
                      <a:r>
                        <a:rPr lang="en-US" b="0" noProof="0">
                          <a:solidFill>
                            <a:schemeClr val="tx1"/>
                          </a:solidFill>
                        </a:rPr>
                        <a:t>3Vs / 5Vs of data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1625705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Volume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Variety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Velocity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endParaRPr lang="en-US" noProof="0"/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Versatility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Value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540147"/>
                  </a:ext>
                </a:extLst>
              </a:tr>
            </a:tbl>
          </a:graphicData>
        </a:graphic>
      </p:graphicFrame>
      <p:graphicFrame>
        <p:nvGraphicFramePr>
          <p:cNvPr id="14" name="Tabelle 13">
            <a:extLst>
              <a:ext uri="{FF2B5EF4-FFF2-40B4-BE49-F238E27FC236}">
                <a16:creationId xmlns:a16="http://schemas.microsoft.com/office/drawing/2014/main" id="{95D85D30-003D-4077-ADCF-86499036DD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6618647"/>
              </p:ext>
            </p:extLst>
          </p:nvPr>
        </p:nvGraphicFramePr>
        <p:xfrm>
          <a:off x="669683" y="3912298"/>
          <a:ext cx="2247153" cy="19914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7153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318473">
                <a:tc>
                  <a:txBody>
                    <a:bodyPr/>
                    <a:lstStyle/>
                    <a:p>
                      <a:r>
                        <a:rPr lang="en-US" b="0" noProof="0">
                          <a:solidFill>
                            <a:schemeClr val="tx1"/>
                          </a:solidFill>
                        </a:rPr>
                        <a:t>Clustering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1625705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noProof="0"/>
                        <a:t>kMeans</a:t>
                      </a:r>
                      <a:endParaRPr lang="en-US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540147"/>
                  </a:ext>
                </a:extLst>
              </a:tr>
            </a:tbl>
          </a:graphicData>
        </a:graphic>
      </p:graphicFrame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95DAC8D6-986A-49FA-9828-EDF4754BF7C1}"/>
              </a:ext>
            </a:extLst>
          </p:cNvPr>
          <p:cNvGrpSpPr/>
          <p:nvPr/>
        </p:nvGrpSpPr>
        <p:grpSpPr>
          <a:xfrm>
            <a:off x="3555011" y="1436200"/>
            <a:ext cx="3193791" cy="4467563"/>
            <a:chOff x="2292609" y="2372657"/>
            <a:chExt cx="3193791" cy="4467563"/>
          </a:xfrm>
        </p:grpSpPr>
        <p:graphicFrame>
          <p:nvGraphicFramePr>
            <p:cNvPr id="13" name="Tabelle 12">
              <a:extLst>
                <a:ext uri="{FF2B5EF4-FFF2-40B4-BE49-F238E27FC236}">
                  <a16:creationId xmlns:a16="http://schemas.microsoft.com/office/drawing/2014/main" id="{CB8C758C-FFA5-4906-B316-64A2EFEC627B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657319950"/>
                </p:ext>
              </p:extLst>
            </p:nvPr>
          </p:nvGraphicFramePr>
          <p:xfrm>
            <a:off x="2292609" y="2372657"/>
            <a:ext cx="3193791" cy="4467563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3193791">
                    <a:extLst>
                      <a:ext uri="{9D8B030D-6E8A-4147-A177-3AD203B41FA5}">
                        <a16:colId xmlns:a16="http://schemas.microsoft.com/office/drawing/2014/main" val="2618908539"/>
                      </a:ext>
                    </a:extLst>
                  </a:gridCol>
                </a:tblGrid>
                <a:tr h="415258">
                  <a:tc>
                    <a:txBody>
                      <a:bodyPr/>
                      <a:lstStyle/>
                      <a:p>
                        <a:r>
                          <a:rPr lang="en-US" b="0" noProof="0">
                            <a:solidFill>
                              <a:schemeClr val="tx1"/>
                            </a:solidFill>
                          </a:rPr>
                          <a:t>Data analytics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364508527"/>
                    </a:ext>
                  </a:extLst>
                </a:tr>
                <a:tr h="4052305">
                  <a:tc>
                    <a:txBody>
                      <a:bodyPr/>
                      <a:lstStyle/>
                      <a:p>
                        <a:pPr marL="0" lvl="0" indent="0">
                          <a:buFont typeface="Arial" panose="020B0604020202020204" pitchFamily="34" charset="0"/>
                          <a:buNone/>
                        </a:pPr>
                        <a:endParaRPr lang="en-US" noProof="0"/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056540147"/>
                    </a:ext>
                  </a:extLst>
                </a:tr>
              </a:tbl>
            </a:graphicData>
          </a:graphic>
        </p:graphicFrame>
        <p:pic>
          <p:nvPicPr>
            <p:cNvPr id="16" name="Grafik 15">
              <a:extLst>
                <a:ext uri="{FF2B5EF4-FFF2-40B4-BE49-F238E27FC236}">
                  <a16:creationId xmlns:a16="http://schemas.microsoft.com/office/drawing/2014/main" id="{92A14F53-B26D-43EB-B944-3BF1201772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32191" y="2908263"/>
              <a:ext cx="2714625" cy="3810000"/>
            </a:xfrm>
            <a:prstGeom prst="rect">
              <a:avLst/>
            </a:prstGeom>
          </p:spPr>
        </p:pic>
      </p:grpSp>
      <p:graphicFrame>
        <p:nvGraphicFramePr>
          <p:cNvPr id="18" name="Tabelle 17">
            <a:extLst>
              <a:ext uri="{FF2B5EF4-FFF2-40B4-BE49-F238E27FC236}">
                <a16:creationId xmlns:a16="http://schemas.microsoft.com/office/drawing/2014/main" id="{9FCDC0B7-6CBF-40DD-A729-656E8A8493A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3222061"/>
              </p:ext>
            </p:extLst>
          </p:nvPr>
        </p:nvGraphicFramePr>
        <p:xfrm>
          <a:off x="7000875" y="504163"/>
          <a:ext cx="4681836" cy="5399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1836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585582">
                <a:tc>
                  <a:txBody>
                    <a:bodyPr/>
                    <a:lstStyle/>
                    <a:p>
                      <a:r>
                        <a:rPr lang="en-US" b="0" noProof="0">
                          <a:solidFill>
                            <a:schemeClr val="tx1"/>
                          </a:solidFill>
                        </a:rPr>
                        <a:t>MapReduce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4814017"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en-US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540147"/>
                  </a:ext>
                </a:extLst>
              </a:tr>
            </a:tbl>
          </a:graphicData>
        </a:graphic>
      </p:graphicFrame>
      <p:pic>
        <p:nvPicPr>
          <p:cNvPr id="20" name="Grafik 19">
            <a:extLst>
              <a:ext uri="{FF2B5EF4-FFF2-40B4-BE49-F238E27FC236}">
                <a16:creationId xmlns:a16="http://schemas.microsoft.com/office/drawing/2014/main" id="{8EB3CFF5-349B-4A39-AF10-48501B7BE3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4742" y="1389939"/>
            <a:ext cx="3675638" cy="252235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20791E82-E322-4D0C-BDDF-93D21389AB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8158" y="4515232"/>
            <a:ext cx="4248807" cy="109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5105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>
            <a:extLst>
              <a:ext uri="{FF2B5EF4-FFF2-40B4-BE49-F238E27FC236}">
                <a16:creationId xmlns:a16="http://schemas.microsoft.com/office/drawing/2014/main" id="{D8305FD2-EED9-4C18-B6EB-77375E37C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461" y="5905601"/>
            <a:ext cx="5639078" cy="95239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F830222-E4B3-4154-9854-2124B8438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err="1"/>
              <a:t>Unübersicht</a:t>
            </a:r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F39678F-FA38-44E3-AB31-D807316E05BE}"/>
              </a:ext>
            </a:extLst>
          </p:cNvPr>
          <p:cNvSpPr txBox="1"/>
          <p:nvPr/>
        </p:nvSpPr>
        <p:spPr>
          <a:xfrm>
            <a:off x="3959610" y="274683"/>
            <a:ext cx="1842171" cy="1338828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b="1"/>
              <a:t>Client / Server</a:t>
            </a:r>
            <a:endParaRPr lang="en-US" b="1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/>
              <a:t>Structure</a:t>
            </a:r>
            <a:endParaRPr lang="en-US" sz="105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/>
              <a:t>Send / receive</a:t>
            </a:r>
            <a:endParaRPr lang="en-US" sz="105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/>
              <a:t>Wire format</a:t>
            </a:r>
            <a:endParaRPr lang="en-US" sz="105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/>
              <a:t>Timing models</a:t>
            </a:r>
            <a:endParaRPr lang="en-US" sz="105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/>
              <a:t>Delivery models</a:t>
            </a:r>
            <a:endParaRPr lang="en-US" sz="105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/>
              <a:t>Fault models</a:t>
            </a:r>
            <a:r>
              <a:rPr lang="en-US" sz="1050">
                <a:cs typeface="Calibri"/>
              </a:rPr>
              <a:t> / detection</a:t>
            </a:r>
            <a:endParaRPr lang="en-US" sz="105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7D52774-5E8C-4CB0-9090-6B4077D38392}"/>
              </a:ext>
            </a:extLst>
          </p:cNvPr>
          <p:cNvSpPr txBox="1"/>
          <p:nvPr/>
        </p:nvSpPr>
        <p:spPr>
          <a:xfrm>
            <a:off x="1477004" y="1368905"/>
            <a:ext cx="1851789" cy="1661993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b="1"/>
              <a:t>RPC / RMI</a:t>
            </a:r>
            <a:endParaRPr lang="en-US" b="1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Parameter passing</a:t>
            </a: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Long address format</a:t>
            </a: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Reply cache f(x)=f(f(x))</a:t>
            </a: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Bindings</a:t>
            </a: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Interface (Stub/Skeleton)</a:t>
            </a:r>
          </a:p>
          <a:p>
            <a:pPr marL="742950" lvl="1" indent="-285750">
              <a:buFont typeface="Arial"/>
              <a:buChar char="•"/>
            </a:pPr>
            <a:r>
              <a:rPr lang="en-US" sz="1050">
                <a:cs typeface="Calibri"/>
              </a:rPr>
              <a:t>Transparency</a:t>
            </a:r>
          </a:p>
          <a:p>
            <a:pPr marL="742950" lvl="1" indent="-285750">
              <a:buFont typeface="Arial"/>
              <a:buChar char="•"/>
            </a:pPr>
            <a:r>
              <a:rPr lang="en-US" sz="1050">
                <a:cs typeface="Calibri"/>
              </a:rPr>
              <a:t>Marshalling</a:t>
            </a:r>
          </a:p>
          <a:p>
            <a:pPr marL="742950" lvl="1" indent="-285750">
              <a:buFont typeface="Arial"/>
              <a:buChar char="•"/>
            </a:pPr>
            <a:r>
              <a:rPr lang="en-US" sz="1050">
                <a:cs typeface="Calibri"/>
              </a:rPr>
              <a:t>IDL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BB12510-72DB-44D3-87A3-607F394A97E2}"/>
              </a:ext>
            </a:extLst>
          </p:cNvPr>
          <p:cNvSpPr txBox="1"/>
          <p:nvPr/>
        </p:nvSpPr>
        <p:spPr>
          <a:xfrm>
            <a:off x="6443788" y="274683"/>
            <a:ext cx="1503938" cy="1338828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b="1"/>
              <a:t>P2P</a:t>
            </a: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Simple hashing</a:t>
            </a: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Consistent hashing</a:t>
            </a: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DHT</a:t>
            </a:r>
          </a:p>
          <a:p>
            <a:pPr marL="742950" lvl="1" indent="-285750">
              <a:buFont typeface="Arial"/>
              <a:buChar char="•"/>
            </a:pPr>
            <a:r>
              <a:rPr lang="en-US" sz="1050">
                <a:cs typeface="Calibri"/>
              </a:rPr>
              <a:t>Strawman</a:t>
            </a:r>
          </a:p>
          <a:p>
            <a:pPr marL="742950" lvl="1" indent="-285750">
              <a:buFont typeface="Arial"/>
              <a:buChar char="•"/>
            </a:pPr>
            <a:r>
              <a:rPr lang="en-US" sz="1050">
                <a:cs typeface="Calibri"/>
              </a:rPr>
              <a:t>Chord</a:t>
            </a:r>
          </a:p>
          <a:p>
            <a:pPr marL="742950" lvl="1" indent="-285750">
              <a:buFont typeface="Arial"/>
              <a:buChar char="•"/>
            </a:pPr>
            <a:r>
              <a:rPr lang="en-US" sz="1050">
                <a:cs typeface="Calibri"/>
              </a:rPr>
              <a:t>Plaxton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90C91F7-62E5-4EAE-8916-F91C4E2A16CC}"/>
              </a:ext>
            </a:extLst>
          </p:cNvPr>
          <p:cNvSpPr txBox="1"/>
          <p:nvPr/>
        </p:nvSpPr>
        <p:spPr>
          <a:xfrm>
            <a:off x="11238491" y="1834923"/>
            <a:ext cx="1731564" cy="1338828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b="1"/>
              <a:t>Pub / Sub</a:t>
            </a: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Event routing</a:t>
            </a: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API</a:t>
            </a: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Matching</a:t>
            </a:r>
          </a:p>
          <a:p>
            <a:pPr marL="742950" lvl="1" indent="-285750">
              <a:buFont typeface="Arial"/>
              <a:buChar char="•"/>
            </a:pPr>
            <a:r>
              <a:rPr lang="en-US" sz="1050">
                <a:cs typeface="Calibri"/>
              </a:rPr>
              <a:t>Topic based</a:t>
            </a:r>
          </a:p>
          <a:p>
            <a:pPr marL="742950" lvl="1" indent="-285750">
              <a:buFont typeface="Arial"/>
              <a:buChar char="•"/>
            </a:pPr>
            <a:r>
              <a:rPr lang="en-US" sz="1050">
                <a:cs typeface="Calibri"/>
              </a:rPr>
              <a:t>Subject based</a:t>
            </a:r>
          </a:p>
          <a:p>
            <a:pPr marL="742950" lvl="1" indent="-285750">
              <a:buFont typeface="Arial"/>
              <a:buChar char="•"/>
            </a:pPr>
            <a:r>
              <a:rPr lang="en-US" sz="1050">
                <a:cs typeface="Calibri"/>
              </a:rPr>
              <a:t>Content based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EC8C86E-9126-4FA2-ACF9-504A1DE25850}"/>
              </a:ext>
            </a:extLst>
          </p:cNvPr>
          <p:cNvSpPr txBox="1"/>
          <p:nvPr/>
        </p:nvSpPr>
        <p:spPr>
          <a:xfrm>
            <a:off x="8902929" y="1820519"/>
            <a:ext cx="1847685" cy="1015663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b="1"/>
              <a:t>Message queuing</a:t>
            </a:r>
            <a:endParaRPr lang="en-US" b="1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/>
              <a:t>Exactly once?</a:t>
            </a:r>
            <a:endParaRPr lang="en-US" sz="105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/>
              <a:t>Broker</a:t>
            </a:r>
            <a:endParaRPr lang="en-US" sz="105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/>
              <a:t>Overlay graph</a:t>
            </a:r>
            <a:endParaRPr lang="en-US" sz="105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/>
              <a:t>Kafka…</a:t>
            </a:r>
            <a:endParaRPr lang="en-US" sz="1050">
              <a:cs typeface="Calibri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F2EA4B8-1FA1-451D-A4BB-72E55E67716B}"/>
              </a:ext>
            </a:extLst>
          </p:cNvPr>
          <p:cNvSpPr txBox="1"/>
          <p:nvPr/>
        </p:nvSpPr>
        <p:spPr>
          <a:xfrm>
            <a:off x="9359445" y="0"/>
            <a:ext cx="2440092" cy="150041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b="1"/>
              <a:t>Group communication</a:t>
            </a: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Multicast protocol</a:t>
            </a: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Timing models</a:t>
            </a:r>
            <a:endParaRPr lang="en-US"/>
          </a:p>
          <a:p>
            <a:pPr marL="742950" lvl="1" indent="-285750">
              <a:buFont typeface="Arial"/>
              <a:buChar char="•"/>
            </a:pPr>
            <a:r>
              <a:rPr lang="en-US" sz="1050">
                <a:cs typeface="Calibri"/>
              </a:rPr>
              <a:t>Timestamps</a:t>
            </a:r>
          </a:p>
          <a:p>
            <a:pPr marL="742950" lvl="1" indent="-285750">
              <a:buFont typeface="Arial"/>
              <a:buChar char="•"/>
            </a:pPr>
            <a:r>
              <a:rPr lang="en-US" sz="1050">
                <a:cs typeface="Calibri"/>
              </a:rPr>
              <a:t>Logical time (</a:t>
            </a:r>
            <a:r>
              <a:rPr lang="en-US" sz="1050" err="1">
                <a:cs typeface="Calibri"/>
              </a:rPr>
              <a:t>Lamport</a:t>
            </a:r>
            <a:r>
              <a:rPr lang="en-US" sz="1050">
                <a:cs typeface="Calibri"/>
              </a:rPr>
              <a:t> time)</a:t>
            </a:r>
          </a:p>
          <a:p>
            <a:pPr marL="742950" lvl="1" indent="-285750">
              <a:buFont typeface="Arial"/>
              <a:buChar char="•"/>
            </a:pPr>
            <a:r>
              <a:rPr lang="en-US" sz="1050">
                <a:cs typeface="Calibri"/>
              </a:rPr>
              <a:t>Vector clocks</a:t>
            </a: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Ordering semantics</a:t>
            </a: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Views (Group membership)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F4A28E6-6DA7-4DC8-80AF-F5843741ED1B}"/>
              </a:ext>
            </a:extLst>
          </p:cNvPr>
          <p:cNvSpPr txBox="1"/>
          <p:nvPr/>
        </p:nvSpPr>
        <p:spPr>
          <a:xfrm>
            <a:off x="4192986" y="4307899"/>
            <a:ext cx="2011961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b="1">
                <a:ea typeface="+mn-lt"/>
                <a:cs typeface="+mn-lt"/>
              </a:rPr>
              <a:t>Distributed storage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A406AC8-1BE7-4E6D-BE81-DAC65A7EC760}"/>
              </a:ext>
            </a:extLst>
          </p:cNvPr>
          <p:cNvSpPr txBox="1"/>
          <p:nvPr/>
        </p:nvSpPr>
        <p:spPr>
          <a:xfrm>
            <a:off x="9548238" y="5034424"/>
            <a:ext cx="1776448" cy="1823576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b="1"/>
              <a:t>Consensus</a:t>
            </a:r>
            <a:endParaRPr lang="en-US" b="1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Properties</a:t>
            </a:r>
          </a:p>
          <a:p>
            <a:pPr marL="742950" lvl="1" indent="-285750">
              <a:buFont typeface="Arial"/>
              <a:buChar char="•"/>
            </a:pPr>
            <a:r>
              <a:rPr lang="en-US" sz="1050">
                <a:cs typeface="Calibri"/>
              </a:rPr>
              <a:t>Agreement</a:t>
            </a:r>
            <a:endParaRPr lang="en-US">
              <a:cs typeface="Calibri" panose="020F0502020204030204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050">
                <a:cs typeface="Calibri"/>
              </a:rPr>
              <a:t>Termination</a:t>
            </a:r>
          </a:p>
          <a:p>
            <a:pPr marL="742950" lvl="1" indent="-285750">
              <a:buFont typeface="Arial"/>
              <a:buChar char="•"/>
            </a:pPr>
            <a:r>
              <a:rPr lang="en-US" sz="1050">
                <a:cs typeface="Calibri"/>
              </a:rPr>
              <a:t>Validity</a:t>
            </a: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Raft</a:t>
            </a:r>
          </a:p>
          <a:p>
            <a:pPr marL="742950" lvl="1" indent="-285750">
              <a:buFont typeface="Arial"/>
              <a:buChar char="•"/>
            </a:pPr>
            <a:r>
              <a:rPr lang="en-US" sz="1050">
                <a:cs typeface="Calibri"/>
              </a:rPr>
              <a:t>Leader election</a:t>
            </a:r>
          </a:p>
          <a:p>
            <a:pPr marL="742950" lvl="1" indent="-285750">
              <a:buFont typeface="Arial"/>
              <a:buChar char="•"/>
            </a:pPr>
            <a:r>
              <a:rPr lang="en-US" sz="1050">
                <a:cs typeface="Calibri"/>
              </a:rPr>
              <a:t>Log replication</a:t>
            </a: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Byzantine agreement</a:t>
            </a:r>
          </a:p>
          <a:p>
            <a:pPr marL="285750" indent="-285750">
              <a:buFont typeface="Arial"/>
              <a:buChar char="•"/>
            </a:pPr>
            <a:endParaRPr lang="en-US" sz="1050">
              <a:cs typeface="Calibri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19F25A4-CD5F-4C0F-9F10-08517DE8C49E}"/>
              </a:ext>
            </a:extLst>
          </p:cNvPr>
          <p:cNvSpPr txBox="1"/>
          <p:nvPr/>
        </p:nvSpPr>
        <p:spPr>
          <a:xfrm>
            <a:off x="5198966" y="4901326"/>
            <a:ext cx="2271648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b="1"/>
              <a:t>Distributed databases</a:t>
            </a:r>
            <a:endParaRPr lang="en-US" b="1">
              <a:cs typeface="Calibri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3303994-B095-4408-BB47-8EFCCB62F4C6}"/>
              </a:ext>
            </a:extLst>
          </p:cNvPr>
          <p:cNvSpPr txBox="1"/>
          <p:nvPr/>
        </p:nvSpPr>
        <p:spPr>
          <a:xfrm>
            <a:off x="154063" y="5888952"/>
            <a:ext cx="3278462" cy="877163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b="1"/>
              <a:t>Big Data</a:t>
            </a:r>
            <a:endParaRPr lang="en-US" b="1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/>
              <a:t>3/5Vs</a:t>
            </a:r>
            <a:endParaRPr lang="en-US" sz="105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/>
              <a:t>Data analytics model</a:t>
            </a:r>
            <a:endParaRPr lang="en-US" sz="1050"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/>
              <a:t>MapReduce (Programming model and algorithm)</a:t>
            </a:r>
            <a:endParaRPr lang="en-US" sz="1050">
              <a:cs typeface="Calibri"/>
            </a:endParaRPr>
          </a:p>
        </p:txBody>
      </p:sp>
      <p:sp>
        <p:nvSpPr>
          <p:cNvPr id="15" name="Textfeld 11">
            <a:extLst>
              <a:ext uri="{FF2B5EF4-FFF2-40B4-BE49-F238E27FC236}">
                <a16:creationId xmlns:a16="http://schemas.microsoft.com/office/drawing/2014/main" id="{0380DFA7-15BC-4847-AFC6-642A8DE153AF}"/>
              </a:ext>
            </a:extLst>
          </p:cNvPr>
          <p:cNvSpPr txBox="1"/>
          <p:nvPr/>
        </p:nvSpPr>
        <p:spPr>
          <a:xfrm>
            <a:off x="6989763" y="5294854"/>
            <a:ext cx="2479333" cy="85408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b="1"/>
              <a:t>Distributed transactions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>
                <a:cs typeface="Calibri"/>
              </a:rPr>
              <a:t>2PC / 3PC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>
                <a:cs typeface="Calibri"/>
              </a:rPr>
              <a:t>Mutual exclusion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>
                <a:cs typeface="Calibri"/>
              </a:rPr>
              <a:t>Snapshot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90387B5-C28C-4AA1-991B-7CFEC92CEE16}"/>
              </a:ext>
            </a:extLst>
          </p:cNvPr>
          <p:cNvSpPr txBox="1"/>
          <p:nvPr/>
        </p:nvSpPr>
        <p:spPr>
          <a:xfrm>
            <a:off x="0" y="6858000"/>
            <a:ext cx="3959610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/>
              <a:t>Wo </a:t>
            </a:r>
            <a:r>
              <a:rPr lang="en-US" err="1"/>
              <a:t>betrachten</a:t>
            </a:r>
            <a:r>
              <a:rPr lang="en-US"/>
              <a:t> </a:t>
            </a:r>
            <a:r>
              <a:rPr lang="en-US" err="1"/>
              <a:t>wir</a:t>
            </a:r>
            <a:r>
              <a:rPr lang="en-US"/>
              <a:t> </a:t>
            </a:r>
            <a:r>
              <a:rPr lang="en-US" err="1"/>
              <a:t>Fehler</a:t>
            </a:r>
            <a:r>
              <a:rPr lang="en-US"/>
              <a:t>?</a:t>
            </a:r>
          </a:p>
          <a:p>
            <a:r>
              <a:rPr lang="en-US"/>
              <a:t>Wo </a:t>
            </a:r>
            <a:r>
              <a:rPr lang="en-US" err="1"/>
              <a:t>gehen</a:t>
            </a:r>
            <a:r>
              <a:rPr lang="en-US"/>
              <a:t> </a:t>
            </a:r>
            <a:r>
              <a:rPr lang="en-US" err="1"/>
              <a:t>wir</a:t>
            </a:r>
            <a:r>
              <a:rPr lang="en-US"/>
              <a:t> </a:t>
            </a:r>
            <a:r>
              <a:rPr lang="en-US" err="1"/>
              <a:t>vom</a:t>
            </a:r>
            <a:r>
              <a:rPr lang="en-US"/>
              <a:t> </a:t>
            </a:r>
            <a:r>
              <a:rPr lang="en-US" err="1"/>
              <a:t>fehlerfreien</a:t>
            </a:r>
            <a:r>
              <a:rPr lang="en-US"/>
              <a:t> Fall </a:t>
            </a:r>
            <a:r>
              <a:rPr lang="en-US" err="1"/>
              <a:t>aus</a:t>
            </a:r>
            <a:r>
              <a:rPr lang="en-US"/>
              <a:t>?</a:t>
            </a:r>
          </a:p>
        </p:txBody>
      </p:sp>
      <p:sp>
        <p:nvSpPr>
          <p:cNvPr id="17" name="Textfeld 5">
            <a:extLst>
              <a:ext uri="{FF2B5EF4-FFF2-40B4-BE49-F238E27FC236}">
                <a16:creationId xmlns:a16="http://schemas.microsoft.com/office/drawing/2014/main" id="{CDE7B12B-EB4D-4136-8BC1-E0505A960E0F}"/>
              </a:ext>
            </a:extLst>
          </p:cNvPr>
          <p:cNvSpPr txBox="1"/>
          <p:nvPr/>
        </p:nvSpPr>
        <p:spPr>
          <a:xfrm>
            <a:off x="1594345" y="3409471"/>
            <a:ext cx="1478290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/>
              <a:t>Microservices</a:t>
            </a:r>
          </a:p>
        </p:txBody>
      </p:sp>
      <p:sp>
        <p:nvSpPr>
          <p:cNvPr id="18" name="Textfeld 5">
            <a:extLst>
              <a:ext uri="{FF2B5EF4-FFF2-40B4-BE49-F238E27FC236}">
                <a16:creationId xmlns:a16="http://schemas.microsoft.com/office/drawing/2014/main" id="{81892AB4-1B68-4F31-929D-8AE930911568}"/>
              </a:ext>
            </a:extLst>
          </p:cNvPr>
          <p:cNvSpPr txBox="1"/>
          <p:nvPr/>
        </p:nvSpPr>
        <p:spPr>
          <a:xfrm>
            <a:off x="2123610" y="3878177"/>
            <a:ext cx="1417889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/>
              <a:t>Webservices</a:t>
            </a:r>
          </a:p>
        </p:txBody>
      </p:sp>
      <p:sp>
        <p:nvSpPr>
          <p:cNvPr id="19" name="Textfeld 5">
            <a:extLst>
              <a:ext uri="{FF2B5EF4-FFF2-40B4-BE49-F238E27FC236}">
                <a16:creationId xmlns:a16="http://schemas.microsoft.com/office/drawing/2014/main" id="{FE49BD86-75C0-457B-9139-AF8C5FCF929C}"/>
              </a:ext>
            </a:extLst>
          </p:cNvPr>
          <p:cNvSpPr txBox="1"/>
          <p:nvPr/>
        </p:nvSpPr>
        <p:spPr>
          <a:xfrm>
            <a:off x="4811337" y="1914556"/>
            <a:ext cx="1304524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err="1"/>
              <a:t>Websockets</a:t>
            </a:r>
          </a:p>
        </p:txBody>
      </p:sp>
      <p:sp>
        <p:nvSpPr>
          <p:cNvPr id="20" name="Textfeld 5">
            <a:extLst>
              <a:ext uri="{FF2B5EF4-FFF2-40B4-BE49-F238E27FC236}">
                <a16:creationId xmlns:a16="http://schemas.microsoft.com/office/drawing/2014/main" id="{B1FAD2ED-6D5E-4EF8-85C4-81B027E7991E}"/>
              </a:ext>
            </a:extLst>
          </p:cNvPr>
          <p:cNvSpPr txBox="1"/>
          <p:nvPr/>
        </p:nvSpPr>
        <p:spPr>
          <a:xfrm>
            <a:off x="10435368" y="3508263"/>
            <a:ext cx="1582164" cy="8540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/>
              <a:t>Loose coupling</a:t>
            </a: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Time</a:t>
            </a:r>
            <a:endParaRPr lang="en-US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Space</a:t>
            </a:r>
          </a:p>
          <a:p>
            <a:pPr marL="285750" indent="-285750">
              <a:buFont typeface="Arial"/>
              <a:buChar char="•"/>
            </a:pPr>
            <a:r>
              <a:rPr lang="en-US" sz="1050">
                <a:cs typeface="Calibri"/>
              </a:rPr>
              <a:t>Identity</a:t>
            </a:r>
          </a:p>
        </p:txBody>
      </p:sp>
      <p:cxnSp>
        <p:nvCxnSpPr>
          <p:cNvPr id="7" name="Verbinder: gekrümmt 6">
            <a:extLst>
              <a:ext uri="{FF2B5EF4-FFF2-40B4-BE49-F238E27FC236}">
                <a16:creationId xmlns:a16="http://schemas.microsoft.com/office/drawing/2014/main" id="{0AAE2110-7B37-450D-AC7F-7EDB5ECF2EF3}"/>
              </a:ext>
            </a:extLst>
          </p:cNvPr>
          <p:cNvCxnSpPr>
            <a:stCxn id="20" idx="0"/>
            <a:endCxn id="8" idx="2"/>
          </p:cNvCxnSpPr>
          <p:nvPr/>
        </p:nvCxnSpPr>
        <p:spPr>
          <a:xfrm rot="5400000" flipH="1" flipV="1">
            <a:off x="11498105" y="2902096"/>
            <a:ext cx="334512" cy="877823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Verbinder: gekrümmt 21">
            <a:extLst>
              <a:ext uri="{FF2B5EF4-FFF2-40B4-BE49-F238E27FC236}">
                <a16:creationId xmlns:a16="http://schemas.microsoft.com/office/drawing/2014/main" id="{5419FC9E-BCE7-4E7C-B380-0B8A6D9343BD}"/>
              </a:ext>
            </a:extLst>
          </p:cNvPr>
          <p:cNvCxnSpPr>
            <a:stCxn id="20" idx="0"/>
            <a:endCxn id="9" idx="2"/>
          </p:cNvCxnSpPr>
          <p:nvPr/>
        </p:nvCxnSpPr>
        <p:spPr>
          <a:xfrm rot="16200000" flipV="1">
            <a:off x="10190571" y="2472384"/>
            <a:ext cx="672081" cy="1399678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5">
            <a:extLst>
              <a:ext uri="{FF2B5EF4-FFF2-40B4-BE49-F238E27FC236}">
                <a16:creationId xmlns:a16="http://schemas.microsoft.com/office/drawing/2014/main" id="{66B12B5F-299B-4EEE-8399-28941A093437}"/>
              </a:ext>
            </a:extLst>
          </p:cNvPr>
          <p:cNvSpPr txBox="1"/>
          <p:nvPr/>
        </p:nvSpPr>
        <p:spPr>
          <a:xfrm>
            <a:off x="5891168" y="3323597"/>
            <a:ext cx="163378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/>
              <a:t>Leader election</a:t>
            </a:r>
          </a:p>
        </p:txBody>
      </p:sp>
      <p:cxnSp>
        <p:nvCxnSpPr>
          <p:cNvPr id="25" name="Verbinder: gekrümmt 24">
            <a:extLst>
              <a:ext uri="{FF2B5EF4-FFF2-40B4-BE49-F238E27FC236}">
                <a16:creationId xmlns:a16="http://schemas.microsoft.com/office/drawing/2014/main" id="{D7CD2CC6-18D3-47E5-AD03-0FE6C2ADAA9F}"/>
              </a:ext>
            </a:extLst>
          </p:cNvPr>
          <p:cNvCxnSpPr>
            <a:stCxn id="23" idx="3"/>
            <a:endCxn id="12" idx="0"/>
          </p:cNvCxnSpPr>
          <p:nvPr/>
        </p:nvCxnSpPr>
        <p:spPr>
          <a:xfrm>
            <a:off x="7524949" y="3508263"/>
            <a:ext cx="2911513" cy="1526161"/>
          </a:xfrm>
          <a:prstGeom prst="curvedConnector2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Verbinder: gekrümmt 28">
            <a:extLst>
              <a:ext uri="{FF2B5EF4-FFF2-40B4-BE49-F238E27FC236}">
                <a16:creationId xmlns:a16="http://schemas.microsoft.com/office/drawing/2014/main" id="{B5B2DD5F-CAFB-49D2-A72A-022B84E1C14D}"/>
              </a:ext>
            </a:extLst>
          </p:cNvPr>
          <p:cNvCxnSpPr>
            <a:cxnSpLocks/>
            <a:stCxn id="23" idx="3"/>
            <a:endCxn id="9" idx="1"/>
          </p:cNvCxnSpPr>
          <p:nvPr/>
        </p:nvCxnSpPr>
        <p:spPr>
          <a:xfrm flipV="1">
            <a:off x="7524949" y="2328351"/>
            <a:ext cx="1377980" cy="1179912"/>
          </a:xfrm>
          <a:prstGeom prst="curvedConnector3">
            <a:avLst>
              <a:gd name="adj1" fmla="val 50000"/>
            </a:avLst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Verbinder: gekrümmt 47">
            <a:extLst>
              <a:ext uri="{FF2B5EF4-FFF2-40B4-BE49-F238E27FC236}">
                <a16:creationId xmlns:a16="http://schemas.microsoft.com/office/drawing/2014/main" id="{A3B57EBC-8FAB-43EA-AD54-6A7E7DD5FB9C}"/>
              </a:ext>
            </a:extLst>
          </p:cNvPr>
          <p:cNvCxnSpPr>
            <a:cxnSpLocks/>
            <a:stCxn id="23" idx="3"/>
            <a:endCxn id="15" idx="0"/>
          </p:cNvCxnSpPr>
          <p:nvPr/>
        </p:nvCxnSpPr>
        <p:spPr>
          <a:xfrm>
            <a:off x="7524949" y="3508263"/>
            <a:ext cx="704481" cy="1786591"/>
          </a:xfrm>
          <a:prstGeom prst="curvedConnector2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FFAE7564-6DED-4E74-B456-04D9D5C37665}"/>
              </a:ext>
            </a:extLst>
          </p:cNvPr>
          <p:cNvCxnSpPr>
            <a:stCxn id="6" idx="1"/>
            <a:endCxn id="4" idx="3"/>
          </p:cNvCxnSpPr>
          <p:nvPr/>
        </p:nvCxnSpPr>
        <p:spPr>
          <a:xfrm flipH="1">
            <a:off x="5801781" y="944097"/>
            <a:ext cx="64200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feld 5">
            <a:extLst>
              <a:ext uri="{FF2B5EF4-FFF2-40B4-BE49-F238E27FC236}">
                <a16:creationId xmlns:a16="http://schemas.microsoft.com/office/drawing/2014/main" id="{E3847ED6-9188-4C9B-B40D-22F2F82E9CF2}"/>
              </a:ext>
            </a:extLst>
          </p:cNvPr>
          <p:cNvSpPr txBox="1"/>
          <p:nvPr/>
        </p:nvSpPr>
        <p:spPr>
          <a:xfrm>
            <a:off x="4556957" y="2544295"/>
            <a:ext cx="2044149" cy="5309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/>
              <a:t>Ordering semantics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050"/>
              <a:t>Reliable, FIFO, Atomic, Total</a:t>
            </a:r>
          </a:p>
        </p:txBody>
      </p:sp>
      <p:cxnSp>
        <p:nvCxnSpPr>
          <p:cNvPr id="64" name="Verbinder: gekrümmt 63">
            <a:extLst>
              <a:ext uri="{FF2B5EF4-FFF2-40B4-BE49-F238E27FC236}">
                <a16:creationId xmlns:a16="http://schemas.microsoft.com/office/drawing/2014/main" id="{B6AE2A45-088D-4C2E-BB39-089735463E3B}"/>
              </a:ext>
            </a:extLst>
          </p:cNvPr>
          <p:cNvCxnSpPr>
            <a:stCxn id="62" idx="1"/>
            <a:endCxn id="5" idx="3"/>
          </p:cNvCxnSpPr>
          <p:nvPr/>
        </p:nvCxnSpPr>
        <p:spPr>
          <a:xfrm rot="10800000">
            <a:off x="3328793" y="2199903"/>
            <a:ext cx="1228164" cy="609851"/>
          </a:xfrm>
          <a:prstGeom prst="curvedConnector3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Verbinder: gekrümmt 64">
            <a:extLst>
              <a:ext uri="{FF2B5EF4-FFF2-40B4-BE49-F238E27FC236}">
                <a16:creationId xmlns:a16="http://schemas.microsoft.com/office/drawing/2014/main" id="{108BD32F-BC34-4DD3-91A3-C3B61806A719}"/>
              </a:ext>
            </a:extLst>
          </p:cNvPr>
          <p:cNvCxnSpPr>
            <a:cxnSpLocks/>
            <a:stCxn id="62" idx="3"/>
            <a:endCxn id="10" idx="1"/>
          </p:cNvCxnSpPr>
          <p:nvPr/>
        </p:nvCxnSpPr>
        <p:spPr>
          <a:xfrm flipV="1">
            <a:off x="6601106" y="750206"/>
            <a:ext cx="2758339" cy="2059547"/>
          </a:xfrm>
          <a:prstGeom prst="curvedConnector3">
            <a:avLst>
              <a:gd name="adj1" fmla="val 50000"/>
            </a:avLst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Verbinder: gekrümmt 69">
            <a:extLst>
              <a:ext uri="{FF2B5EF4-FFF2-40B4-BE49-F238E27FC236}">
                <a16:creationId xmlns:a16="http://schemas.microsoft.com/office/drawing/2014/main" id="{362DF5D3-67C4-485A-BF67-E141E150C93C}"/>
              </a:ext>
            </a:extLst>
          </p:cNvPr>
          <p:cNvCxnSpPr>
            <a:stCxn id="10" idx="2"/>
            <a:endCxn id="9" idx="0"/>
          </p:cNvCxnSpPr>
          <p:nvPr/>
        </p:nvCxnSpPr>
        <p:spPr>
          <a:xfrm rot="5400000">
            <a:off x="10043078" y="1284106"/>
            <a:ext cx="320108" cy="752719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Verbinder: gekrümmt 70">
            <a:extLst>
              <a:ext uri="{FF2B5EF4-FFF2-40B4-BE49-F238E27FC236}">
                <a16:creationId xmlns:a16="http://schemas.microsoft.com/office/drawing/2014/main" id="{D139AEF0-B058-42B0-BBFA-3F6343F7B0A8}"/>
              </a:ext>
            </a:extLst>
          </p:cNvPr>
          <p:cNvCxnSpPr>
            <a:cxnSpLocks/>
            <a:stCxn id="10" idx="2"/>
            <a:endCxn id="8" idx="0"/>
          </p:cNvCxnSpPr>
          <p:nvPr/>
        </p:nvCxnSpPr>
        <p:spPr>
          <a:xfrm rot="16200000" flipH="1">
            <a:off x="11174626" y="905276"/>
            <a:ext cx="334512" cy="1524782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feld 5">
            <a:extLst>
              <a:ext uri="{FF2B5EF4-FFF2-40B4-BE49-F238E27FC236}">
                <a16:creationId xmlns:a16="http://schemas.microsoft.com/office/drawing/2014/main" id="{311624D5-190D-4C7B-A8BB-9839C2C5CD0C}"/>
              </a:ext>
            </a:extLst>
          </p:cNvPr>
          <p:cNvSpPr txBox="1"/>
          <p:nvPr/>
        </p:nvSpPr>
        <p:spPr>
          <a:xfrm>
            <a:off x="8269082" y="4050719"/>
            <a:ext cx="1090363" cy="369332"/>
          </a:xfrm>
          <a:prstGeom prst="rect">
            <a:avLst/>
          </a:prstGeom>
          <a:solidFill>
            <a:srgbClr val="893BC3"/>
          </a:solidFill>
          <a:ln>
            <a:solidFill>
              <a:schemeClr val="tx1"/>
            </a:solidFill>
          </a:ln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/>
              <a:t>Gossiping</a:t>
            </a:r>
          </a:p>
        </p:txBody>
      </p:sp>
      <p:cxnSp>
        <p:nvCxnSpPr>
          <p:cNvPr id="78" name="Verbinder: gekrümmt 77">
            <a:extLst>
              <a:ext uri="{FF2B5EF4-FFF2-40B4-BE49-F238E27FC236}">
                <a16:creationId xmlns:a16="http://schemas.microsoft.com/office/drawing/2014/main" id="{C044136C-A730-4419-A728-5D8EB50E3B96}"/>
              </a:ext>
            </a:extLst>
          </p:cNvPr>
          <p:cNvCxnSpPr>
            <a:stCxn id="76" idx="3"/>
            <a:endCxn id="8" idx="1"/>
          </p:cNvCxnSpPr>
          <p:nvPr/>
        </p:nvCxnSpPr>
        <p:spPr>
          <a:xfrm flipV="1">
            <a:off x="9359445" y="2504337"/>
            <a:ext cx="1879046" cy="1731048"/>
          </a:xfrm>
          <a:prstGeom prst="curvedConnector3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Verbinder: gekrümmt 80">
            <a:extLst>
              <a:ext uri="{FF2B5EF4-FFF2-40B4-BE49-F238E27FC236}">
                <a16:creationId xmlns:a16="http://schemas.microsoft.com/office/drawing/2014/main" id="{2DFD20EC-6140-4610-B852-9A613F13E476}"/>
              </a:ext>
            </a:extLst>
          </p:cNvPr>
          <p:cNvCxnSpPr>
            <a:stCxn id="76" idx="0"/>
            <a:endCxn id="4" idx="2"/>
          </p:cNvCxnSpPr>
          <p:nvPr/>
        </p:nvCxnSpPr>
        <p:spPr>
          <a:xfrm rot="16200000" flipV="1">
            <a:off x="5628876" y="865331"/>
            <a:ext cx="2437208" cy="3933568"/>
          </a:xfrm>
          <a:prstGeom prst="curvedConnector3">
            <a:avLst>
              <a:gd name="adj1" fmla="val 86346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Verbinder: gekrümmt 83">
            <a:extLst>
              <a:ext uri="{FF2B5EF4-FFF2-40B4-BE49-F238E27FC236}">
                <a16:creationId xmlns:a16="http://schemas.microsoft.com/office/drawing/2014/main" id="{1B9C4A1C-E299-4B11-8ACC-29E5E30621A8}"/>
              </a:ext>
            </a:extLst>
          </p:cNvPr>
          <p:cNvCxnSpPr>
            <a:stCxn id="12" idx="3"/>
            <a:endCxn id="10" idx="3"/>
          </p:cNvCxnSpPr>
          <p:nvPr/>
        </p:nvCxnSpPr>
        <p:spPr>
          <a:xfrm flipV="1">
            <a:off x="11324686" y="750206"/>
            <a:ext cx="474851" cy="5196006"/>
          </a:xfrm>
          <a:prstGeom prst="curvedConnector3">
            <a:avLst>
              <a:gd name="adj1" fmla="val 42094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55657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6AAD2B-1009-4075-83A7-5145573E6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Request/Reply:</a:t>
            </a:r>
            <a:br>
              <a:rPr lang="en-US"/>
            </a:br>
            <a:r>
              <a:rPr lang="en-US"/>
              <a:t>Synchronous vs. Asynchronous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D3A233E-3242-4B1D-9787-6A26FC8694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143" y="2336944"/>
            <a:ext cx="5544457" cy="352461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9422E356-0A85-4BC0-B79B-E6C372ED88A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1"/>
          <a:stretch/>
        </p:blipFill>
        <p:spPr>
          <a:xfrm>
            <a:off x="5794310" y="2499805"/>
            <a:ext cx="6397690" cy="3198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462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55A98-140F-49DF-9532-D5FCFB18D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RPC </a:t>
            </a:r>
            <a:r>
              <a:rPr lang="de-DE" err="1"/>
              <a:t>by</a:t>
            </a:r>
            <a:r>
              <a:rPr lang="de-DE"/>
              <a:t> </a:t>
            </a:r>
            <a:r>
              <a:rPr lang="de-DE" err="1"/>
              <a:t>proxy</a:t>
            </a:r>
            <a:endParaRPr lang="en-US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FB6E9BAD-0FB7-48CB-BBC4-5C62B5144B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6300" y="1422323"/>
            <a:ext cx="8324751" cy="5435677"/>
          </a:xfrm>
        </p:spPr>
      </p:pic>
    </p:spTree>
    <p:extLst>
      <p:ext uri="{BB962C8B-B14F-4D97-AF65-F5344CB8AC3E}">
        <p14:creationId xmlns:p14="http://schemas.microsoft.com/office/powerpoint/2010/main" val="400372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Pfeil nach rechts mit einfarbiger Füllung">
            <a:extLst>
              <a:ext uri="{FF2B5EF4-FFF2-40B4-BE49-F238E27FC236}">
                <a16:creationId xmlns:a16="http://schemas.microsoft.com/office/drawing/2014/main" id="{71811F23-D33A-484E-B93A-3A156564A2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62182" y="974031"/>
            <a:ext cx="2867636" cy="1386502"/>
          </a:xfrm>
          <a:prstGeom prst="rect">
            <a:avLst/>
          </a:prstGeom>
        </p:spPr>
      </p:pic>
      <p:graphicFrame>
        <p:nvGraphicFramePr>
          <p:cNvPr id="8" name="Tabelle 4">
            <a:extLst>
              <a:ext uri="{FF2B5EF4-FFF2-40B4-BE49-F238E27FC236}">
                <a16:creationId xmlns:a16="http://schemas.microsoft.com/office/drawing/2014/main" id="{1661C685-DDD6-4D9E-9389-2CE34D32AD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5045037"/>
              </p:ext>
            </p:extLst>
          </p:nvPr>
        </p:nvGraphicFramePr>
        <p:xfrm>
          <a:off x="4822161" y="3834578"/>
          <a:ext cx="4199919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9919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135268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Type A: Message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1251234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Packet / Stream of data</a:t>
                      </a:r>
                    </a:p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Do all messages take equally long? </a:t>
                      </a:r>
                      <a:br>
                        <a:rPr lang="en-US" noProof="0">
                          <a:solidFill>
                            <a:schemeClr val="tx1"/>
                          </a:solidFill>
                        </a:rPr>
                      </a:b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When is it allowed to send data?</a:t>
                      </a:r>
                    </a:p>
                    <a:p>
                      <a:r>
                        <a:rPr lang="en-US" b="1" noProof="0">
                          <a:solidFill>
                            <a:schemeClr val="tx1"/>
                          </a:solidFill>
                        </a:rPr>
                        <a:t>Synchronous / asynchronous / in between </a:t>
                      </a: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(time / size limit for message)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pic>
        <p:nvPicPr>
          <p:cNvPr id="11" name="Grafik 10" descr="Pfeil nach rechts mit einfarbiger Füllung">
            <a:extLst>
              <a:ext uri="{FF2B5EF4-FFF2-40B4-BE49-F238E27FC236}">
                <a16:creationId xmlns:a16="http://schemas.microsoft.com/office/drawing/2014/main" id="{9EB50CD5-AA51-490A-A7C2-260E722151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4662178" y="2832049"/>
            <a:ext cx="2867637" cy="1379167"/>
          </a:xfrm>
          <a:prstGeom prst="rect">
            <a:avLst/>
          </a:prstGeom>
        </p:spPr>
      </p:pic>
      <p:graphicFrame>
        <p:nvGraphicFramePr>
          <p:cNvPr id="12" name="Tabelle 4">
            <a:extLst>
              <a:ext uri="{FF2B5EF4-FFF2-40B4-BE49-F238E27FC236}">
                <a16:creationId xmlns:a16="http://schemas.microsoft.com/office/drawing/2014/main" id="{ECFD8AE1-CD8F-4170-8CDF-75A9DB996A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423631"/>
              </p:ext>
            </p:extLst>
          </p:nvPr>
        </p:nvGraphicFramePr>
        <p:xfrm>
          <a:off x="4822161" y="5852160"/>
          <a:ext cx="316992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9920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Type B: Shared Memory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Central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Distributed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graphicFrame>
        <p:nvGraphicFramePr>
          <p:cNvPr id="15" name="Tabelle 4">
            <a:extLst>
              <a:ext uri="{FF2B5EF4-FFF2-40B4-BE49-F238E27FC236}">
                <a16:creationId xmlns:a16="http://schemas.microsoft.com/office/drawing/2014/main" id="{DCD7C70A-0BA8-4601-97AB-E86C067EDD7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5842371"/>
              </p:ext>
            </p:extLst>
          </p:nvPr>
        </p:nvGraphicFramePr>
        <p:xfrm>
          <a:off x="9022080" y="5852160"/>
          <a:ext cx="316992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9920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Timing Model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Nodes equally fast / in sync (lock-step model, </a:t>
                      </a:r>
                      <a:r>
                        <a:rPr lang="en-US" b="0" noProof="0">
                          <a:solidFill>
                            <a:schemeClr val="tx1"/>
                          </a:solidFill>
                        </a:rPr>
                        <a:t>PRAM</a:t>
                      </a: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)?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graphicFrame>
        <p:nvGraphicFramePr>
          <p:cNvPr id="16" name="Tabelle 4">
            <a:extLst>
              <a:ext uri="{FF2B5EF4-FFF2-40B4-BE49-F238E27FC236}">
                <a16:creationId xmlns:a16="http://schemas.microsoft.com/office/drawing/2014/main" id="{63AB8CCE-06BB-47E3-A7DB-40C04B751B4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5634384"/>
              </p:ext>
            </p:extLst>
          </p:nvPr>
        </p:nvGraphicFramePr>
        <p:xfrm>
          <a:off x="204132" y="5210292"/>
          <a:ext cx="4451559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1559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304799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Fault models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105445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Fault (defect in system, e.g. bitflip)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Error (actual &amp; intended behavior differ)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Failure (system does not behave according to specs; visible from outside the system)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graphicFrame>
        <p:nvGraphicFramePr>
          <p:cNvPr id="7" name="Tabelle 4">
            <a:extLst>
              <a:ext uri="{FF2B5EF4-FFF2-40B4-BE49-F238E27FC236}">
                <a16:creationId xmlns:a16="http://schemas.microsoft.com/office/drawing/2014/main" id="{AA161877-8864-4C44-94A9-C1BAB69565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160769"/>
              </p:ext>
            </p:extLst>
          </p:nvPr>
        </p:nvGraphicFramePr>
        <p:xfrm>
          <a:off x="7529818" y="1461344"/>
          <a:ext cx="3531759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0916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109837337"/>
                    </a:ext>
                  </a:extLst>
                </a:gridCol>
                <a:gridCol w="1056443">
                  <a:extLst>
                    <a:ext uri="{9D8B030D-6E8A-4147-A177-3AD203B41FA5}">
                      <a16:colId xmlns:a16="http://schemas.microsoft.com/office/drawing/2014/main" val="5890678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Node Model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289145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Sender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Receiver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Unicast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02745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Broadcast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38605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Multicast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769184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Convergecast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846394"/>
                  </a:ext>
                </a:extLst>
              </a:tr>
            </a:tbl>
          </a:graphicData>
        </a:graphic>
      </p:graphicFrame>
      <p:graphicFrame>
        <p:nvGraphicFramePr>
          <p:cNvPr id="6" name="Tabelle 4">
            <a:extLst>
              <a:ext uri="{FF2B5EF4-FFF2-40B4-BE49-F238E27FC236}">
                <a16:creationId xmlns:a16="http://schemas.microsoft.com/office/drawing/2014/main" id="{06476943-9625-47C0-B536-B8D99098F2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0618035"/>
              </p:ext>
            </p:extLst>
          </p:nvPr>
        </p:nvGraphicFramePr>
        <p:xfrm>
          <a:off x="204132" y="1497631"/>
          <a:ext cx="445805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8050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319786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Node Model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2478340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Send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Strictly blocking (synchronous)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noProof="0">
                          <a:solidFill>
                            <a:schemeClr val="tx1"/>
                          </a:solidFill>
                        </a:rPr>
                        <a:t>Blocking (asynchronous)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Strictly non-blocking </a:t>
                      </a:r>
                      <a:r>
                        <a:rPr lang="en-US" b="0" noProof="0">
                          <a:solidFill>
                            <a:schemeClr val="tx1"/>
                          </a:solidFill>
                        </a:rPr>
                        <a:t>(asynchronous)</a:t>
                      </a:r>
                    </a:p>
                    <a:p>
                      <a:endParaRPr lang="en-US" noProof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Receive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1" noProof="0">
                          <a:solidFill>
                            <a:schemeClr val="tx1"/>
                          </a:solidFill>
                        </a:rPr>
                        <a:t>Blocking (synchronous)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Nonblocking </a:t>
                      </a:r>
                      <a:r>
                        <a:rPr lang="en-US" b="0" noProof="0">
                          <a:solidFill>
                            <a:schemeClr val="tx1"/>
                          </a:solidFill>
                        </a:rPr>
                        <a:t>(asynchronous)</a:t>
                      </a:r>
                      <a:endParaRPr lang="en-US" noProof="0">
                        <a:solidFill>
                          <a:schemeClr val="tx1"/>
                        </a:solidFill>
                      </a:endParaRPr>
                    </a:p>
                    <a:p>
                      <a:endParaRPr lang="en-US" noProof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b="0" noProof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b="1" noProof="0">
                          <a:solidFill>
                            <a:schemeClr val="tx1"/>
                          </a:solidFill>
                        </a:rPr>
                        <a:t>bold</a:t>
                      </a: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 = common combination)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  <a:tr h="3197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Unidirectional / bidirectional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3075924"/>
                  </a:ext>
                </a:extLst>
              </a:tr>
            </a:tbl>
          </a:graphicData>
        </a:graphic>
      </p:graphicFrame>
      <p:sp>
        <p:nvSpPr>
          <p:cNvPr id="5" name="Titel 4">
            <a:extLst>
              <a:ext uri="{FF2B5EF4-FFF2-40B4-BE49-F238E27FC236}">
                <a16:creationId xmlns:a16="http://schemas.microsoft.com/office/drawing/2014/main" id="{9B99D924-C705-4951-A488-3FD0F56B1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Models</a:t>
            </a: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FCF7A75D-50B1-45B5-AED0-6DF0033352E6}"/>
              </a:ext>
            </a:extLst>
          </p:cNvPr>
          <p:cNvCxnSpPr>
            <a:cxnSpLocks/>
            <a:stCxn id="15" idx="1"/>
            <a:endCxn id="12" idx="3"/>
          </p:cNvCxnSpPr>
          <p:nvPr/>
        </p:nvCxnSpPr>
        <p:spPr>
          <a:xfrm flipH="1">
            <a:off x="7992081" y="6355080"/>
            <a:ext cx="1029999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Tabelle 4">
            <a:extLst>
              <a:ext uri="{FF2B5EF4-FFF2-40B4-BE49-F238E27FC236}">
                <a16:creationId xmlns:a16="http://schemas.microsoft.com/office/drawing/2014/main" id="{5F1674E6-F96C-48E4-8F40-401B7A3CF8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9161931"/>
              </p:ext>
            </p:extLst>
          </p:nvPr>
        </p:nvGraphicFramePr>
        <p:xfrm>
          <a:off x="4722920" y="1989901"/>
          <a:ext cx="2632827" cy="1143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2827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Wire format </a:t>
                      </a:r>
                      <a:r>
                        <a:rPr lang="en-US" sz="1600" noProof="0">
                          <a:solidFill>
                            <a:schemeClr val="tx1"/>
                          </a:solidFill>
                        </a:rPr>
                        <a:t>(serialization)</a:t>
                      </a:r>
                      <a:endParaRPr lang="en-US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777743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Neutral representation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E.g. XML, JSON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graphicFrame>
        <p:nvGraphicFramePr>
          <p:cNvPr id="19" name="Tabelle 4">
            <a:extLst>
              <a:ext uri="{FF2B5EF4-FFF2-40B4-BE49-F238E27FC236}">
                <a16:creationId xmlns:a16="http://schemas.microsoft.com/office/drawing/2014/main" id="{8A051BD8-BAA7-4178-89A2-22324572C7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5433615"/>
              </p:ext>
            </p:extLst>
          </p:nvPr>
        </p:nvGraphicFramePr>
        <p:xfrm>
          <a:off x="9295697" y="4108898"/>
          <a:ext cx="2896303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6303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Delivery models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Exactly once (impossible)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At least once (impossible)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At most once (feasible)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2375C1FB-958F-4A6D-A99E-8D67B36B4C9A}"/>
              </a:ext>
            </a:extLst>
          </p:cNvPr>
          <p:cNvCxnSpPr>
            <a:cxnSpLocks/>
            <a:stCxn id="19" idx="1"/>
            <a:endCxn id="8" idx="3"/>
          </p:cNvCxnSpPr>
          <p:nvPr/>
        </p:nvCxnSpPr>
        <p:spPr>
          <a:xfrm flipH="1">
            <a:off x="9022080" y="4748978"/>
            <a:ext cx="273617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644EF09C-D791-4058-A461-5DEEEBAF2E39}"/>
              </a:ext>
            </a:extLst>
          </p:cNvPr>
          <p:cNvGrpSpPr/>
          <p:nvPr/>
        </p:nvGrpSpPr>
        <p:grpSpPr>
          <a:xfrm>
            <a:off x="2621888" y="184052"/>
            <a:ext cx="7035009" cy="1167078"/>
            <a:chOff x="4818483" y="432833"/>
            <a:chExt cx="7035009" cy="116707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D379B5BD-745B-422A-B323-F3F87A31C5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18483" y="432833"/>
              <a:ext cx="4099180" cy="1167078"/>
            </a:xfrm>
            <a:prstGeom prst="rect">
              <a:avLst/>
            </a:prstGeom>
          </p:spPr>
        </p:pic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4CE3B8B0-4A82-47CE-A750-917263DE77C2}"/>
                </a:ext>
              </a:extLst>
            </p:cNvPr>
            <p:cNvSpPr txBox="1"/>
            <p:nvPr/>
          </p:nvSpPr>
          <p:spPr>
            <a:xfrm>
              <a:off x="9129477" y="573406"/>
              <a:ext cx="2724015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/>
                <a:t>Process, Thread, Processor,</a:t>
              </a:r>
            </a:p>
            <a:p>
              <a:r>
                <a:rPr lang="en-US"/>
                <a:t>Computer, Server</a:t>
              </a:r>
            </a:p>
          </p:txBody>
        </p:sp>
        <p:cxnSp>
          <p:nvCxnSpPr>
            <p:cNvPr id="9" name="Gerade Verbindung mit Pfeil 8">
              <a:extLst>
                <a:ext uri="{FF2B5EF4-FFF2-40B4-BE49-F238E27FC236}">
                  <a16:creationId xmlns:a16="http://schemas.microsoft.com/office/drawing/2014/main" id="{DD4055B3-6C32-492E-BB34-D478609E4B15}"/>
                </a:ext>
              </a:extLst>
            </p:cNvPr>
            <p:cNvCxnSpPr>
              <a:cxnSpLocks/>
              <a:stCxn id="2" idx="1"/>
            </p:cNvCxnSpPr>
            <p:nvPr/>
          </p:nvCxnSpPr>
          <p:spPr>
            <a:xfrm flipH="1">
              <a:off x="8705850" y="896572"/>
              <a:ext cx="423627" cy="2005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234339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AEFCE8-B513-42CE-A16B-70023E049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ch0</a:t>
            </a:r>
            <a:endParaRPr lang="en-US"/>
          </a:p>
        </p:txBody>
      </p:sp>
      <p:pic>
        <p:nvPicPr>
          <p:cNvPr id="1027" name="Picture 3" descr="Computergenerierter Alternativtext:&#10;Structure of this class &#10;Non &#10;client- &#10;server &#10;syste ms &#10;Client- &#10;server &#10;Dis- &#10;tributed &#10;data &#10;Storage &#10;and trans- &#10;actions &#10;Examples &#10;of &#10;Virtual- &#10;large- &#10;ization &#10;scale &#10;systems &#10;Big &#10;data &#10;machine &#10;learning &#10;Distributed &#10;Systems &#10;Organizational &#10;matter &#10;Holger Karl &#10;Introduction &#10;hat this class &#10;all about &#10;Organization, &#10;exam, material &#10;Material &#10;Structure of this class &#10;Figure 2: &#10;12/ 24 ">
            <a:extLst>
              <a:ext uri="{FF2B5EF4-FFF2-40B4-BE49-F238E27FC236}">
                <a16:creationId xmlns:a16="http://schemas.microsoft.com/office/drawing/2014/main" id="{0EE13B46-EE1A-4E69-89D7-6013A41D17B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723" y="9907"/>
            <a:ext cx="9694277" cy="6848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2537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omputergenerierter Alternativtext:&#10;What can go wrong? Taxonomy &#10;Fault: a defect in the system under consideration &#10;May or may not lead to observable misbehavior &#10;E.g.: an alpha particle flips a bit in a memory cell &#10;Error: Discrepancy between intended and actual &#10;behavior of system &#10;At runtime, errors are the manifestation of a fault in &#10;unexpected state &#10;E.g.: memory cell was written With a I, subsequent &#10;read returns a O owing to the bit flit fault &#10;Do not necessarily cause failure &#10;Failure: System displays behavior contrary to &#10;specification &#10;Caused by error &#10;Observable from outside of the system &#10;E.g., incorrect memory value might cause observable &#10;an &#10;misbehavior, or it might be correct (e.g., redundancy) &#10;Improving &#10;Client/Server &#10;systems: &#10;Latency, &#10;throughput, &#10;dependability, &#10;consistency &#10;Holger Karl &#10;Overall &#10;requirements &#10;Dependability &#10;Fault Models &#10;Determining &#10;metrics &#10;Redundancy — &#10;Standby &#10;Failure detection &#10;Multi-tier &#10;architectures &#10;Improving &#10;th roughput &#10;Improving &#10;latency &#10;Summary &#10;Material &#10;8/ 101 ">
            <a:extLst>
              <a:ext uri="{FF2B5EF4-FFF2-40B4-BE49-F238E27FC236}">
                <a16:creationId xmlns:a16="http://schemas.microsoft.com/office/drawing/2014/main" id="{7760ECC3-6514-43CF-98B7-11F119BEFE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654" y="0"/>
            <a:ext cx="96953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C9B3084-5ECB-43E7-A8BE-E4E0C2C11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ch03</a:t>
            </a:r>
          </a:p>
        </p:txBody>
      </p:sp>
    </p:spTree>
    <p:extLst>
      <p:ext uri="{BB962C8B-B14F-4D97-AF65-F5344CB8AC3E}">
        <p14:creationId xmlns:p14="http://schemas.microsoft.com/office/powerpoint/2010/main" val="2174536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Pfeil nach rechts mit einfarbiger Füllung">
            <a:extLst>
              <a:ext uri="{FF2B5EF4-FFF2-40B4-BE49-F238E27FC236}">
                <a16:creationId xmlns:a16="http://schemas.microsoft.com/office/drawing/2014/main" id="{1DD2E417-3735-44AE-9082-20572693EB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2932359" y="1764851"/>
            <a:ext cx="3267381" cy="1386502"/>
          </a:xfrm>
          <a:prstGeom prst="rect">
            <a:avLst/>
          </a:prstGeom>
        </p:spPr>
      </p:pic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50D77719-8C1E-4B62-8698-961B35AA20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1279953"/>
              </p:ext>
            </p:extLst>
          </p:nvPr>
        </p:nvGraphicFramePr>
        <p:xfrm>
          <a:off x="6095996" y="407405"/>
          <a:ext cx="6029329" cy="34606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9329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3419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>
                          <a:solidFill>
                            <a:schemeClr val="tx1"/>
                          </a:solidFill>
                        </a:rPr>
                        <a:t>Server </a:t>
                      </a:r>
                      <a:r>
                        <a:rPr lang="de-DE" sz="1800" b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de-DE" sz="1800" b="0" err="1">
                          <a:solidFill>
                            <a:schemeClr val="tx1"/>
                          </a:solidFill>
                        </a:rPr>
                        <a:t>service</a:t>
                      </a:r>
                      <a:r>
                        <a:rPr lang="de-DE" sz="1800" b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800" b="0" err="1">
                          <a:solidFill>
                            <a:schemeClr val="tx1"/>
                          </a:solidFill>
                        </a:rPr>
                        <a:t>provider</a:t>
                      </a:r>
                      <a:r>
                        <a:rPr lang="de-DE" sz="1800" b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3094881"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5CC2FC26-1B1C-4D58-82E8-E7199C3205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1755981"/>
              </p:ext>
            </p:extLst>
          </p:nvPr>
        </p:nvGraphicFramePr>
        <p:xfrm>
          <a:off x="106080" y="804415"/>
          <a:ext cx="2830210" cy="19201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0210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457099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Client </a:t>
                      </a:r>
                      <a:r>
                        <a:rPr lang="en-US" b="0" noProof="0">
                          <a:solidFill>
                            <a:schemeClr val="tx1"/>
                          </a:solidFill>
                        </a:rPr>
                        <a:t>(service accessor)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1442484">
                <a:tc>
                  <a:txBody>
                    <a:bodyPr/>
                    <a:lstStyle/>
                    <a:p>
                      <a:r>
                        <a:rPr lang="en-US" b="1" noProof="0">
                          <a:solidFill>
                            <a:schemeClr val="tx1"/>
                          </a:solidFill>
                        </a:rPr>
                        <a:t>AJAX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Asynchronous programming paradigm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Send request, provide callback, wait for event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pic>
        <p:nvPicPr>
          <p:cNvPr id="7" name="Grafik 6" descr="Pfeil nach rechts mit einfarbiger Füllung">
            <a:extLst>
              <a:ext uri="{FF2B5EF4-FFF2-40B4-BE49-F238E27FC236}">
                <a16:creationId xmlns:a16="http://schemas.microsoft.com/office/drawing/2014/main" id="{47303550-0A00-41E7-A92D-474EFA022D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36291" y="1765584"/>
            <a:ext cx="3263452" cy="1386502"/>
          </a:xfrm>
          <a:prstGeom prst="rect">
            <a:avLst/>
          </a:prstGeom>
        </p:spPr>
      </p:pic>
      <p:graphicFrame>
        <p:nvGraphicFramePr>
          <p:cNvPr id="10" name="Tabelle 4">
            <a:extLst>
              <a:ext uri="{FF2B5EF4-FFF2-40B4-BE49-F238E27FC236}">
                <a16:creationId xmlns:a16="http://schemas.microsoft.com/office/drawing/2014/main" id="{1F46B5A7-5C04-4D4A-A946-E8D4905159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3841235"/>
              </p:ext>
            </p:extLst>
          </p:nvPr>
        </p:nvGraphicFramePr>
        <p:xfrm>
          <a:off x="3042370" y="270860"/>
          <a:ext cx="2958828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8828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167909">
                <a:tc>
                  <a:txBody>
                    <a:bodyPr/>
                    <a:lstStyle/>
                    <a:p>
                      <a:r>
                        <a:rPr lang="en-US" sz="1800" noProof="0">
                          <a:solidFill>
                            <a:schemeClr val="tx1"/>
                          </a:solidFill>
                        </a:rPr>
                        <a:t>Request / Reply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777743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noProof="0">
                          <a:solidFill>
                            <a:schemeClr val="tx1"/>
                          </a:solidFill>
                        </a:rPr>
                        <a:t>Synchronous</a:t>
                      </a:r>
                      <a:br>
                        <a:rPr lang="en-US" sz="1800" noProof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800" noProof="0">
                          <a:solidFill>
                            <a:schemeClr val="tx1"/>
                          </a:solidFill>
                        </a:rPr>
                        <a:t>(block until response)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noProof="0">
                          <a:solidFill>
                            <a:schemeClr val="tx1"/>
                          </a:solidFill>
                        </a:rPr>
                        <a:t>Asynchronous</a:t>
                      </a:r>
                      <a:br>
                        <a:rPr lang="en-US" sz="1800" noProof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800" noProof="0">
                          <a:solidFill>
                            <a:schemeClr val="tx1"/>
                          </a:solidFill>
                        </a:rPr>
                        <a:t>(do other stuff after request is sent)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2496BE02-CD9F-4444-AD8C-3803E0ECE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Communication</a:t>
            </a:r>
            <a:endParaRPr lang="en-US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953A5DAA-C8E4-4962-B257-11AEEFBFFD8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1179"/>
          <a:stretch/>
        </p:blipFill>
        <p:spPr>
          <a:xfrm>
            <a:off x="6631461" y="3907554"/>
            <a:ext cx="4945781" cy="2923746"/>
          </a:xfrm>
          <a:prstGeom prst="rect">
            <a:avLst/>
          </a:prstGeom>
        </p:spPr>
      </p:pic>
      <p:graphicFrame>
        <p:nvGraphicFramePr>
          <p:cNvPr id="17" name="Tabelle 4">
            <a:extLst>
              <a:ext uri="{FF2B5EF4-FFF2-40B4-BE49-F238E27FC236}">
                <a16:creationId xmlns:a16="http://schemas.microsoft.com/office/drawing/2014/main" id="{FCE15128-08B1-4567-ADC1-85AEBC02EB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5113198"/>
              </p:ext>
            </p:extLst>
          </p:nvPr>
        </p:nvGraphicFramePr>
        <p:xfrm>
          <a:off x="161472" y="2885758"/>
          <a:ext cx="5727463" cy="3483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27463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695642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How does client frontend worker communication work?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2788089"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endParaRPr lang="en-US" sz="1400" noProof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noProof="0">
                          <a:solidFill>
                            <a:schemeClr val="tx1"/>
                          </a:solidFill>
                        </a:rPr>
                        <a:t>All traffic through frontend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endParaRPr lang="en-US" sz="1400" noProof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endParaRPr lang="en-US" sz="1400" noProof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noProof="0">
                          <a:solidFill>
                            <a:schemeClr val="tx1"/>
                          </a:solidFill>
                        </a:rPr>
                        <a:t>Frontend redirects client to worker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endParaRPr lang="en-US" sz="1400" noProof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endParaRPr lang="en-US" sz="1400" noProof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noProof="0">
                          <a:solidFill>
                            <a:schemeClr val="tx1"/>
                          </a:solidFill>
                        </a:rPr>
                        <a:t>Frontend rewrites home.html in first request</a:t>
                      </a: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endParaRPr lang="en-US" sz="1400" noProof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endParaRPr lang="en-US" sz="1400" noProof="0">
                        <a:solidFill>
                          <a:schemeClr val="tx1"/>
                        </a:solidFill>
                      </a:endParaRPr>
                    </a:p>
                    <a:p>
                      <a:pPr marL="342900" indent="-342900">
                        <a:lnSpc>
                          <a:spcPct val="100000"/>
                        </a:lnSpc>
                        <a:buFont typeface="+mj-lt"/>
                        <a:buAutoNum type="arabicPeriod"/>
                      </a:pPr>
                      <a:r>
                        <a:rPr lang="en-US" sz="1400" noProof="0">
                          <a:solidFill>
                            <a:schemeClr val="tx1"/>
                          </a:solidFill>
                        </a:rPr>
                        <a:t>Frontend registers workers in DNS server</a:t>
                      </a:r>
                      <a:br>
                        <a:rPr lang="en-US" sz="1400" noProof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400" noProof="0">
                          <a:solidFill>
                            <a:schemeClr val="tx1"/>
                          </a:solidFill>
                        </a:rPr>
                        <a:t>(LB by DNS)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graphicFrame>
        <p:nvGraphicFramePr>
          <p:cNvPr id="104" name="Tabelle 103">
            <a:extLst>
              <a:ext uri="{FF2B5EF4-FFF2-40B4-BE49-F238E27FC236}">
                <a16:creationId xmlns:a16="http://schemas.microsoft.com/office/drawing/2014/main" id="{368C2C12-9C68-4BCD-BD5F-E9A261C4A1A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1636753"/>
              </p:ext>
            </p:extLst>
          </p:nvPr>
        </p:nvGraphicFramePr>
        <p:xfrm>
          <a:off x="6203674" y="975252"/>
          <a:ext cx="5826853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6853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242546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chemeClr val="tx1"/>
                          </a:solidFill>
                        </a:rPr>
                        <a:t>Frontend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138598">
                <a:tc>
                  <a:txBody>
                    <a:bodyPr/>
                    <a:lstStyle/>
                    <a:p>
                      <a:r>
                        <a:rPr lang="de-DE" sz="1800">
                          <a:solidFill>
                            <a:schemeClr val="tx1"/>
                          </a:solidFill>
                        </a:rPr>
                        <a:t>Service 1, </a:t>
                      </a:r>
                      <a:r>
                        <a:rPr lang="en-US">
                          <a:solidFill>
                            <a:schemeClr val="tx1"/>
                          </a:solidFill>
                        </a:rPr>
                        <a:t>2, …, </a:t>
                      </a:r>
                      <a:r>
                        <a:rPr lang="de-DE" sz="1800">
                          <a:solidFill>
                            <a:schemeClr val="tx1"/>
                          </a:solidFill>
                        </a:rPr>
                        <a:t>n</a:t>
                      </a:r>
                      <a:endParaRPr lang="en-US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  <a:tr h="242546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800">
                          <a:solidFill>
                            <a:schemeClr val="tx1"/>
                          </a:solidFill>
                        </a:rPr>
                        <a:t>Persistent server: started in bootup process (autostart)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800">
                          <a:solidFill>
                            <a:schemeClr val="tx1"/>
                          </a:solidFill>
                        </a:rPr>
                        <a:t>Statefull vs. stateless</a:t>
                      </a:r>
                      <a:endParaRPr lang="en-US" sz="18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001448"/>
                  </a:ext>
                </a:extLst>
              </a:tr>
            </a:tbl>
          </a:graphicData>
        </a:graphic>
      </p:graphicFrame>
      <p:graphicFrame>
        <p:nvGraphicFramePr>
          <p:cNvPr id="106" name="Tabelle 105">
            <a:extLst>
              <a:ext uri="{FF2B5EF4-FFF2-40B4-BE49-F238E27FC236}">
                <a16:creationId xmlns:a16="http://schemas.microsoft.com/office/drawing/2014/main" id="{D4806B2A-B133-42FD-AA7F-00967410A0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9092757"/>
              </p:ext>
            </p:extLst>
          </p:nvPr>
        </p:nvGraphicFramePr>
        <p:xfrm>
          <a:off x="6200742" y="2689743"/>
          <a:ext cx="582685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26853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>
                          <a:solidFill>
                            <a:schemeClr val="tx1"/>
                          </a:solidFill>
                        </a:rPr>
                        <a:t>Worker pool (optional)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</a:rPr>
                        <a:t>Worker 1, 2, …, 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69103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>
                          <a:solidFill>
                            <a:schemeClr val="tx1"/>
                          </a:solidFill>
                        </a:rPr>
                        <a:t>Spawn / kill </a:t>
                      </a:r>
                      <a:r>
                        <a:rPr lang="de-DE" err="1">
                          <a:solidFill>
                            <a:schemeClr val="tx1"/>
                          </a:solidFill>
                        </a:rPr>
                        <a:t>workers</a:t>
                      </a:r>
                      <a:r>
                        <a:rPr lang="de-DE">
                          <a:solidFill>
                            <a:schemeClr val="tx1"/>
                          </a:solidFill>
                        </a:rPr>
                        <a:t> vs. </a:t>
                      </a:r>
                      <a:r>
                        <a:rPr lang="de-DE" err="1">
                          <a:solidFill>
                            <a:schemeClr val="tx1"/>
                          </a:solidFill>
                        </a:rPr>
                        <a:t>worker</a:t>
                      </a:r>
                      <a:r>
                        <a:rPr lang="de-DE">
                          <a:solidFill>
                            <a:schemeClr val="tx1"/>
                          </a:solidFill>
                        </a:rPr>
                        <a:t> pool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pic>
        <p:nvPicPr>
          <p:cNvPr id="126" name="Grafik 125" descr="Pfeil nach rechts mit einfarbiger Füllung">
            <a:extLst>
              <a:ext uri="{FF2B5EF4-FFF2-40B4-BE49-F238E27FC236}">
                <a16:creationId xmlns:a16="http://schemas.microsoft.com/office/drawing/2014/main" id="{AADCF6F9-6ACF-4E7D-9793-23E8887383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7238355" y="2206214"/>
            <a:ext cx="340531" cy="621811"/>
          </a:xfrm>
          <a:prstGeom prst="rect">
            <a:avLst/>
          </a:prstGeom>
        </p:spPr>
      </p:pic>
      <p:graphicFrame>
        <p:nvGraphicFramePr>
          <p:cNvPr id="131" name="Diagramm 130">
            <a:extLst>
              <a:ext uri="{FF2B5EF4-FFF2-40B4-BE49-F238E27FC236}">
                <a16:creationId xmlns:a16="http://schemas.microsoft.com/office/drawing/2014/main" id="{C8BBD1F5-1ADA-43B7-9107-B621E46124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2227310"/>
              </p:ext>
            </p:extLst>
          </p:nvPr>
        </p:nvGraphicFramePr>
        <p:xfrm>
          <a:off x="3946017" y="3485175"/>
          <a:ext cx="2336595" cy="800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2" name="Diagramm 131">
            <a:extLst>
              <a:ext uri="{FF2B5EF4-FFF2-40B4-BE49-F238E27FC236}">
                <a16:creationId xmlns:a16="http://schemas.microsoft.com/office/drawing/2014/main" id="{8F99DFED-E206-4912-98F6-0595E7F2780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0780213"/>
              </p:ext>
            </p:extLst>
          </p:nvPr>
        </p:nvGraphicFramePr>
        <p:xfrm>
          <a:off x="4038352" y="4143915"/>
          <a:ext cx="2256701" cy="800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33" name="Diagramm 132">
            <a:extLst>
              <a:ext uri="{FF2B5EF4-FFF2-40B4-BE49-F238E27FC236}">
                <a16:creationId xmlns:a16="http://schemas.microsoft.com/office/drawing/2014/main" id="{992D834F-8179-4864-A773-69E0716CEE6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5339631"/>
              </p:ext>
            </p:extLst>
          </p:nvPr>
        </p:nvGraphicFramePr>
        <p:xfrm>
          <a:off x="3959107" y="4870028"/>
          <a:ext cx="2429252" cy="7988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34" name="Diagramm 133">
            <a:extLst>
              <a:ext uri="{FF2B5EF4-FFF2-40B4-BE49-F238E27FC236}">
                <a16:creationId xmlns:a16="http://schemas.microsoft.com/office/drawing/2014/main" id="{EF0399E9-9419-41B4-A0A2-144A2AF387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258750"/>
              </p:ext>
            </p:extLst>
          </p:nvPr>
        </p:nvGraphicFramePr>
        <p:xfrm>
          <a:off x="3977765" y="5447958"/>
          <a:ext cx="2447917" cy="1018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D3A3F727-7D6E-47D5-B34F-32CDCB0BB1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512079"/>
              </p:ext>
            </p:extLst>
          </p:nvPr>
        </p:nvGraphicFramePr>
        <p:xfrm>
          <a:off x="3634244" y="3340155"/>
          <a:ext cx="2252664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8493">
                  <a:extLst>
                    <a:ext uri="{9D8B030D-6E8A-4147-A177-3AD203B41FA5}">
                      <a16:colId xmlns:a16="http://schemas.microsoft.com/office/drawing/2014/main" val="2464868636"/>
                    </a:ext>
                  </a:extLst>
                </a:gridCol>
                <a:gridCol w="355918">
                  <a:extLst>
                    <a:ext uri="{9D8B030D-6E8A-4147-A177-3AD203B41FA5}">
                      <a16:colId xmlns:a16="http://schemas.microsoft.com/office/drawing/2014/main" val="24248622"/>
                    </a:ext>
                  </a:extLst>
                </a:gridCol>
                <a:gridCol w="363855">
                  <a:extLst>
                    <a:ext uri="{9D8B030D-6E8A-4147-A177-3AD203B41FA5}">
                      <a16:colId xmlns:a16="http://schemas.microsoft.com/office/drawing/2014/main" val="1334430213"/>
                    </a:ext>
                  </a:extLst>
                </a:gridCol>
                <a:gridCol w="451168">
                  <a:extLst>
                    <a:ext uri="{9D8B030D-6E8A-4147-A177-3AD203B41FA5}">
                      <a16:colId xmlns:a16="http://schemas.microsoft.com/office/drawing/2014/main" val="1346634110"/>
                    </a:ext>
                  </a:extLst>
                </a:gridCol>
                <a:gridCol w="443230">
                  <a:extLst>
                    <a:ext uri="{9D8B030D-6E8A-4147-A177-3AD203B41FA5}">
                      <a16:colId xmlns:a16="http://schemas.microsoft.com/office/drawing/2014/main" val="34867827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DNS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FE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5478722"/>
                  </a:ext>
                </a:extLst>
              </a:tr>
            </a:tbl>
          </a:graphicData>
        </a:graphic>
      </p:graphicFrame>
      <p:pic>
        <p:nvPicPr>
          <p:cNvPr id="20" name="Grafik 19" descr="Pfeil nach rechts mit einfarbiger Füllung">
            <a:extLst>
              <a:ext uri="{FF2B5EF4-FFF2-40B4-BE49-F238E27FC236}">
                <a16:creationId xmlns:a16="http://schemas.microsoft.com/office/drawing/2014/main" id="{AFCB89B5-88EA-4E1A-9379-FF24103D13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9004705" y="2206214"/>
            <a:ext cx="340531" cy="62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988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51FFF82D-7310-4309-9E27-020B5453E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Client Server structure</a:t>
            </a:r>
          </a:p>
        </p:txBody>
      </p:sp>
      <p:sp>
        <p:nvSpPr>
          <p:cNvPr id="146" name="Textfeld 145">
            <a:extLst>
              <a:ext uri="{FF2B5EF4-FFF2-40B4-BE49-F238E27FC236}">
                <a16:creationId xmlns:a16="http://schemas.microsoft.com/office/drawing/2014/main" id="{561EB2E9-879C-4DB3-937F-D6C9B71A159F}"/>
              </a:ext>
            </a:extLst>
          </p:cNvPr>
          <p:cNvSpPr txBox="1"/>
          <p:nvPr/>
        </p:nvSpPr>
        <p:spPr>
          <a:xfrm>
            <a:off x="373623" y="5002971"/>
            <a:ext cx="782899" cy="3666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/>
              <a:t>Client</a:t>
            </a:r>
          </a:p>
        </p:txBody>
      </p:sp>
      <p:sp>
        <p:nvSpPr>
          <p:cNvPr id="145" name="Rechteck 144">
            <a:extLst>
              <a:ext uri="{FF2B5EF4-FFF2-40B4-BE49-F238E27FC236}">
                <a16:creationId xmlns:a16="http://schemas.microsoft.com/office/drawing/2014/main" id="{2855B26A-FA16-444D-812F-4BAEBA254615}"/>
              </a:ext>
            </a:extLst>
          </p:cNvPr>
          <p:cNvSpPr/>
          <p:nvPr/>
        </p:nvSpPr>
        <p:spPr>
          <a:xfrm>
            <a:off x="373623" y="4888505"/>
            <a:ext cx="4438784" cy="195940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51" name="Textfeld 150">
            <a:extLst>
              <a:ext uri="{FF2B5EF4-FFF2-40B4-BE49-F238E27FC236}">
                <a16:creationId xmlns:a16="http://schemas.microsoft.com/office/drawing/2014/main" id="{382101B8-327E-4901-9BBF-1DDE1EA104AD}"/>
              </a:ext>
            </a:extLst>
          </p:cNvPr>
          <p:cNvSpPr txBox="1"/>
          <p:nvPr/>
        </p:nvSpPr>
        <p:spPr>
          <a:xfrm>
            <a:off x="2139447" y="4751813"/>
            <a:ext cx="1530443" cy="30552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tx1"/>
                </a:solidFill>
              </a:rPr>
              <a:t>IP:Port</a:t>
            </a:r>
          </a:p>
        </p:txBody>
      </p:sp>
      <p:sp>
        <p:nvSpPr>
          <p:cNvPr id="147" name="Textfeld 146">
            <a:extLst>
              <a:ext uri="{FF2B5EF4-FFF2-40B4-BE49-F238E27FC236}">
                <a16:creationId xmlns:a16="http://schemas.microsoft.com/office/drawing/2014/main" id="{CACFE633-5C58-45F7-BF37-A7D772467CB1}"/>
              </a:ext>
            </a:extLst>
          </p:cNvPr>
          <p:cNvSpPr txBox="1"/>
          <p:nvPr/>
        </p:nvSpPr>
        <p:spPr>
          <a:xfrm>
            <a:off x="3512556" y="5732817"/>
            <a:ext cx="1201480" cy="3055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web socket</a:t>
            </a:r>
          </a:p>
        </p:txBody>
      </p:sp>
      <p:sp>
        <p:nvSpPr>
          <p:cNvPr id="152" name="Textfeld 151">
            <a:extLst>
              <a:ext uri="{FF2B5EF4-FFF2-40B4-BE49-F238E27FC236}">
                <a16:creationId xmlns:a16="http://schemas.microsoft.com/office/drawing/2014/main" id="{0351A86F-98D4-40DB-B8AF-BA8B0DDDF502}"/>
              </a:ext>
            </a:extLst>
          </p:cNvPr>
          <p:cNvSpPr txBox="1"/>
          <p:nvPr/>
        </p:nvSpPr>
        <p:spPr>
          <a:xfrm>
            <a:off x="2391779" y="6157898"/>
            <a:ext cx="1017612" cy="3055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website</a:t>
            </a:r>
          </a:p>
        </p:txBody>
      </p:sp>
      <p:cxnSp>
        <p:nvCxnSpPr>
          <p:cNvPr id="61" name="Verbinder: gewinkelt 60">
            <a:extLst>
              <a:ext uri="{FF2B5EF4-FFF2-40B4-BE49-F238E27FC236}">
                <a16:creationId xmlns:a16="http://schemas.microsoft.com/office/drawing/2014/main" id="{6582D41D-32C6-47E1-B76A-F105C549AD02}"/>
              </a:ext>
            </a:extLst>
          </p:cNvPr>
          <p:cNvCxnSpPr>
            <a:cxnSpLocks/>
            <a:stCxn id="112" idx="3"/>
            <a:endCxn id="147" idx="0"/>
          </p:cNvCxnSpPr>
          <p:nvPr/>
        </p:nvCxnSpPr>
        <p:spPr>
          <a:xfrm>
            <a:off x="3410941" y="5480236"/>
            <a:ext cx="702355" cy="252581"/>
          </a:xfrm>
          <a:prstGeom prst="bentConnector2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feld 101">
            <a:extLst>
              <a:ext uri="{FF2B5EF4-FFF2-40B4-BE49-F238E27FC236}">
                <a16:creationId xmlns:a16="http://schemas.microsoft.com/office/drawing/2014/main" id="{CA9100BC-8872-4355-9CDD-0502B094726B}"/>
              </a:ext>
            </a:extLst>
          </p:cNvPr>
          <p:cNvSpPr txBox="1"/>
          <p:nvPr/>
        </p:nvSpPr>
        <p:spPr>
          <a:xfrm>
            <a:off x="523552" y="5628291"/>
            <a:ext cx="1766613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/>
              <a:t>HTML / JS /</a:t>
            </a:r>
            <a:br>
              <a:rPr lang="en-US" sz="1400"/>
            </a:br>
            <a:r>
              <a:rPr lang="en-US" sz="1400">
                <a:cs typeface="Calibri"/>
              </a:rPr>
              <a:t>frontend framework</a:t>
            </a:r>
          </a:p>
        </p:txBody>
      </p:sp>
      <p:cxnSp>
        <p:nvCxnSpPr>
          <p:cNvPr id="104" name="Verbinder: gewinkelt 103">
            <a:extLst>
              <a:ext uri="{FF2B5EF4-FFF2-40B4-BE49-F238E27FC236}">
                <a16:creationId xmlns:a16="http://schemas.microsoft.com/office/drawing/2014/main" id="{0E647E20-D9A2-4A4A-888D-1A4F3815DBE8}"/>
              </a:ext>
            </a:extLst>
          </p:cNvPr>
          <p:cNvCxnSpPr>
            <a:cxnSpLocks/>
            <a:stCxn id="112" idx="1"/>
            <a:endCxn id="102" idx="0"/>
          </p:cNvCxnSpPr>
          <p:nvPr/>
        </p:nvCxnSpPr>
        <p:spPr>
          <a:xfrm rot="10800000" flipV="1">
            <a:off x="1406859" y="5480235"/>
            <a:ext cx="986470" cy="148055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Verbinder: gewinkelt 104">
            <a:extLst>
              <a:ext uri="{FF2B5EF4-FFF2-40B4-BE49-F238E27FC236}">
                <a16:creationId xmlns:a16="http://schemas.microsoft.com/office/drawing/2014/main" id="{86803F35-2346-4C62-A87C-7D04CBD1E04A}"/>
              </a:ext>
            </a:extLst>
          </p:cNvPr>
          <p:cNvCxnSpPr>
            <a:cxnSpLocks/>
            <a:stCxn id="102" idx="2"/>
            <a:endCxn id="152" idx="1"/>
          </p:cNvCxnSpPr>
          <p:nvPr/>
        </p:nvCxnSpPr>
        <p:spPr>
          <a:xfrm rot="16200000" flipH="1">
            <a:off x="1819744" y="5738626"/>
            <a:ext cx="159150" cy="984920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Verbinder: gewinkelt 106">
            <a:extLst>
              <a:ext uri="{FF2B5EF4-FFF2-40B4-BE49-F238E27FC236}">
                <a16:creationId xmlns:a16="http://schemas.microsoft.com/office/drawing/2014/main" id="{6A745FBD-5B9D-420C-A49C-664E0A65E078}"/>
              </a:ext>
            </a:extLst>
          </p:cNvPr>
          <p:cNvCxnSpPr>
            <a:cxnSpLocks/>
            <a:stCxn id="147" idx="2"/>
            <a:endCxn id="152" idx="3"/>
          </p:cNvCxnSpPr>
          <p:nvPr/>
        </p:nvCxnSpPr>
        <p:spPr>
          <a:xfrm rot="5400000">
            <a:off x="3625185" y="5822550"/>
            <a:ext cx="272318" cy="703905"/>
          </a:xfrm>
          <a:prstGeom prst="bentConnector2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feld 111">
            <a:extLst>
              <a:ext uri="{FF2B5EF4-FFF2-40B4-BE49-F238E27FC236}">
                <a16:creationId xmlns:a16="http://schemas.microsoft.com/office/drawing/2014/main" id="{31482697-1D13-487B-8117-B0F085F2853C}"/>
              </a:ext>
            </a:extLst>
          </p:cNvPr>
          <p:cNvSpPr txBox="1"/>
          <p:nvPr/>
        </p:nvSpPr>
        <p:spPr>
          <a:xfrm>
            <a:off x="2393329" y="5327473"/>
            <a:ext cx="1017612" cy="3055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browser</a:t>
            </a:r>
          </a:p>
        </p:txBody>
      </p:sp>
      <p:cxnSp>
        <p:nvCxnSpPr>
          <p:cNvPr id="130" name="Gerade Verbindung mit Pfeil 129">
            <a:extLst>
              <a:ext uri="{FF2B5EF4-FFF2-40B4-BE49-F238E27FC236}">
                <a16:creationId xmlns:a16="http://schemas.microsoft.com/office/drawing/2014/main" id="{2F95818F-FD8E-4E2E-BE69-26F2C19BC1DD}"/>
              </a:ext>
            </a:extLst>
          </p:cNvPr>
          <p:cNvCxnSpPr>
            <a:cxnSpLocks/>
            <a:stCxn id="151" idx="2"/>
            <a:endCxn id="112" idx="0"/>
          </p:cNvCxnSpPr>
          <p:nvPr/>
        </p:nvCxnSpPr>
        <p:spPr>
          <a:xfrm flipH="1">
            <a:off x="2902135" y="5057339"/>
            <a:ext cx="2534" cy="270134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hteck 97">
            <a:extLst>
              <a:ext uri="{FF2B5EF4-FFF2-40B4-BE49-F238E27FC236}">
                <a16:creationId xmlns:a16="http://schemas.microsoft.com/office/drawing/2014/main" id="{BD48A6B9-E88A-448D-9360-6852E006A310}"/>
              </a:ext>
            </a:extLst>
          </p:cNvPr>
          <p:cNvSpPr/>
          <p:nvPr/>
        </p:nvSpPr>
        <p:spPr>
          <a:xfrm>
            <a:off x="200694" y="908150"/>
            <a:ext cx="5508233" cy="226944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B0F1E67D-BB06-409D-83AA-A5A178CBFEE5}"/>
              </a:ext>
            </a:extLst>
          </p:cNvPr>
          <p:cNvSpPr txBox="1"/>
          <p:nvPr/>
        </p:nvSpPr>
        <p:spPr>
          <a:xfrm>
            <a:off x="2018007" y="3055826"/>
            <a:ext cx="1774686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tx1"/>
                </a:solidFill>
              </a:rPr>
              <a:t>IP:Port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27853D08-ED60-4E02-840E-539169164F2B}"/>
              </a:ext>
            </a:extLst>
          </p:cNvPr>
          <p:cNvSpPr txBox="1"/>
          <p:nvPr/>
        </p:nvSpPr>
        <p:spPr>
          <a:xfrm>
            <a:off x="200694" y="908150"/>
            <a:ext cx="79935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>
                <a:solidFill>
                  <a:schemeClr val="tx1"/>
                </a:solidFill>
              </a:rPr>
              <a:t>Server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3865F4A8-E4CD-41D4-B750-0F1450FA3B9D}"/>
              </a:ext>
            </a:extLst>
          </p:cNvPr>
          <p:cNvSpPr txBox="1"/>
          <p:nvPr/>
        </p:nvSpPr>
        <p:spPr>
          <a:xfrm>
            <a:off x="2225055" y="2276331"/>
            <a:ext cx="1360176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web server</a:t>
            </a:r>
          </a:p>
          <a:p>
            <a:pPr algn="ctr"/>
            <a:r>
              <a:rPr lang="en-US" sz="1400"/>
              <a:t>(parse request)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80A1EF37-6CB9-4BB6-96F5-3E688E7580D7}"/>
              </a:ext>
            </a:extLst>
          </p:cNvPr>
          <p:cNvSpPr txBox="1"/>
          <p:nvPr/>
        </p:nvSpPr>
        <p:spPr>
          <a:xfrm>
            <a:off x="382853" y="2387533"/>
            <a:ext cx="136017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static files</a:t>
            </a:r>
          </a:p>
        </p:txBody>
      </p: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BDCB0A55-6A0F-456D-8C0E-9B92FFCFA94E}"/>
              </a:ext>
            </a:extLst>
          </p:cNvPr>
          <p:cNvCxnSpPr>
            <a:cxnSpLocks/>
            <a:stCxn id="94" idx="3"/>
            <a:endCxn id="69" idx="1"/>
          </p:cNvCxnSpPr>
          <p:nvPr/>
        </p:nvCxnSpPr>
        <p:spPr>
          <a:xfrm flipV="1">
            <a:off x="1743029" y="2537941"/>
            <a:ext cx="482026" cy="348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feld 62">
            <a:extLst>
              <a:ext uri="{FF2B5EF4-FFF2-40B4-BE49-F238E27FC236}">
                <a16:creationId xmlns:a16="http://schemas.microsoft.com/office/drawing/2014/main" id="{7142BDDA-AA44-42F8-BA47-E228F0ADB1B6}"/>
              </a:ext>
            </a:extLst>
          </p:cNvPr>
          <p:cNvSpPr txBox="1"/>
          <p:nvPr/>
        </p:nvSpPr>
        <p:spPr>
          <a:xfrm>
            <a:off x="2225055" y="1305561"/>
            <a:ext cx="1360176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web</a:t>
            </a:r>
          </a:p>
          <a:p>
            <a:pPr algn="ctr"/>
            <a:r>
              <a:rPr lang="en-US" sz="1400"/>
              <a:t>application</a:t>
            </a:r>
          </a:p>
        </p:txBody>
      </p: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9B7914B5-8A87-4965-A610-96CA4141274F}"/>
              </a:ext>
            </a:extLst>
          </p:cNvPr>
          <p:cNvCxnSpPr>
            <a:cxnSpLocks/>
            <a:stCxn id="63" idx="2"/>
            <a:endCxn id="69" idx="0"/>
          </p:cNvCxnSpPr>
          <p:nvPr/>
        </p:nvCxnSpPr>
        <p:spPr>
          <a:xfrm>
            <a:off x="2905143" y="1828781"/>
            <a:ext cx="0" cy="44755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feld 65">
            <a:extLst>
              <a:ext uri="{FF2B5EF4-FFF2-40B4-BE49-F238E27FC236}">
                <a16:creationId xmlns:a16="http://schemas.microsoft.com/office/drawing/2014/main" id="{A45A0B85-F111-4A4D-8A8B-B1906F93A00F}"/>
              </a:ext>
            </a:extLst>
          </p:cNvPr>
          <p:cNvSpPr txBox="1"/>
          <p:nvPr/>
        </p:nvSpPr>
        <p:spPr>
          <a:xfrm>
            <a:off x="2884824" y="1916165"/>
            <a:ext cx="58451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/>
              <a:t>WSGI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9F850A74-CCDC-41FE-AA97-8914B469F783}"/>
              </a:ext>
            </a:extLst>
          </p:cNvPr>
          <p:cNvSpPr txBox="1"/>
          <p:nvPr/>
        </p:nvSpPr>
        <p:spPr>
          <a:xfrm>
            <a:off x="3684997" y="2274825"/>
            <a:ext cx="52931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/>
              <a:t>ASGI</a:t>
            </a:r>
          </a:p>
        </p:txBody>
      </p:sp>
      <p:cxnSp>
        <p:nvCxnSpPr>
          <p:cNvPr id="81" name="Verbinder: gewinkelt 80">
            <a:extLst>
              <a:ext uri="{FF2B5EF4-FFF2-40B4-BE49-F238E27FC236}">
                <a16:creationId xmlns:a16="http://schemas.microsoft.com/office/drawing/2014/main" id="{BF21CB25-B662-4CEA-ADC7-07F1D2AACAD5}"/>
              </a:ext>
            </a:extLst>
          </p:cNvPr>
          <p:cNvCxnSpPr>
            <a:cxnSpLocks/>
            <a:stCxn id="62" idx="2"/>
            <a:endCxn id="69" idx="3"/>
          </p:cNvCxnSpPr>
          <p:nvPr/>
        </p:nvCxnSpPr>
        <p:spPr>
          <a:xfrm rot="5400000">
            <a:off x="3993326" y="1836185"/>
            <a:ext cx="293662" cy="1109851"/>
          </a:xfrm>
          <a:prstGeom prst="bentConnector2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feld 61">
            <a:extLst>
              <a:ext uri="{FF2B5EF4-FFF2-40B4-BE49-F238E27FC236}">
                <a16:creationId xmlns:a16="http://schemas.microsoft.com/office/drawing/2014/main" id="{5D527B07-7AB4-48C4-9404-0C8739A97087}"/>
              </a:ext>
            </a:extLst>
          </p:cNvPr>
          <p:cNvSpPr txBox="1"/>
          <p:nvPr/>
        </p:nvSpPr>
        <p:spPr>
          <a:xfrm>
            <a:off x="4014994" y="1936502"/>
            <a:ext cx="136017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web socket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1EBE2081-6E11-4CF2-BEA5-E927503E8B99}"/>
              </a:ext>
            </a:extLst>
          </p:cNvPr>
          <p:cNvSpPr txBox="1"/>
          <p:nvPr/>
        </p:nvSpPr>
        <p:spPr>
          <a:xfrm>
            <a:off x="382853" y="1307248"/>
            <a:ext cx="1360176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html template files</a:t>
            </a:r>
          </a:p>
        </p:txBody>
      </p:sp>
      <p:cxnSp>
        <p:nvCxnSpPr>
          <p:cNvPr id="100" name="Gerade Verbindung mit Pfeil 99">
            <a:extLst>
              <a:ext uri="{FF2B5EF4-FFF2-40B4-BE49-F238E27FC236}">
                <a16:creationId xmlns:a16="http://schemas.microsoft.com/office/drawing/2014/main" id="{0A0F55FD-C88A-49FB-A3DF-018D69B99024}"/>
              </a:ext>
            </a:extLst>
          </p:cNvPr>
          <p:cNvCxnSpPr>
            <a:cxnSpLocks/>
            <a:stCxn id="70" idx="3"/>
            <a:endCxn id="63" idx="1"/>
          </p:cNvCxnSpPr>
          <p:nvPr/>
        </p:nvCxnSpPr>
        <p:spPr>
          <a:xfrm flipV="1">
            <a:off x="1743029" y="1567171"/>
            <a:ext cx="482026" cy="168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Verbinder: gewinkelt 100">
            <a:extLst>
              <a:ext uri="{FF2B5EF4-FFF2-40B4-BE49-F238E27FC236}">
                <a16:creationId xmlns:a16="http://schemas.microsoft.com/office/drawing/2014/main" id="{7E1AB47E-FE9E-4398-9B6B-E6DE77CB320C}"/>
              </a:ext>
            </a:extLst>
          </p:cNvPr>
          <p:cNvCxnSpPr>
            <a:cxnSpLocks/>
            <a:stCxn id="63" idx="3"/>
            <a:endCxn id="62" idx="0"/>
          </p:cNvCxnSpPr>
          <p:nvPr/>
        </p:nvCxnSpPr>
        <p:spPr>
          <a:xfrm>
            <a:off x="3585231" y="1567171"/>
            <a:ext cx="1109851" cy="369331"/>
          </a:xfrm>
          <a:prstGeom prst="bentConnector2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Gerade Verbindung mit Pfeil 153">
            <a:extLst>
              <a:ext uri="{FF2B5EF4-FFF2-40B4-BE49-F238E27FC236}">
                <a16:creationId xmlns:a16="http://schemas.microsoft.com/office/drawing/2014/main" id="{6A7DB4F0-405F-47B5-ACE7-E8FFCB187423}"/>
              </a:ext>
            </a:extLst>
          </p:cNvPr>
          <p:cNvCxnSpPr>
            <a:cxnSpLocks/>
            <a:stCxn id="69" idx="2"/>
            <a:endCxn id="83" idx="0"/>
          </p:cNvCxnSpPr>
          <p:nvPr/>
        </p:nvCxnSpPr>
        <p:spPr>
          <a:xfrm>
            <a:off x="2905143" y="2799551"/>
            <a:ext cx="207" cy="256275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1" name="Tabelle 160">
            <a:extLst>
              <a:ext uri="{FF2B5EF4-FFF2-40B4-BE49-F238E27FC236}">
                <a16:creationId xmlns:a16="http://schemas.microsoft.com/office/drawing/2014/main" id="{580B3D7E-FC6A-433A-888E-CD2A00FA30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3602093"/>
              </p:ext>
            </p:extLst>
          </p:nvPr>
        </p:nvGraphicFramePr>
        <p:xfrm>
          <a:off x="6015042" y="2133770"/>
          <a:ext cx="3472806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2806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345529">
                <a:tc>
                  <a:txBody>
                    <a:bodyPr/>
                    <a:lstStyle/>
                    <a:p>
                      <a:r>
                        <a:rPr lang="de-DE">
                          <a:solidFill>
                            <a:schemeClr val="tx1"/>
                          </a:solidFill>
                        </a:rPr>
                        <a:t>HTTP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2620259">
                <a:tc>
                  <a:txBody>
                    <a:bodyPr/>
                    <a:lstStyle/>
                    <a:p>
                      <a:r>
                        <a:rPr lang="de-DE" b="0" u="sng">
                          <a:solidFill>
                            <a:schemeClr val="tx1"/>
                          </a:solidFill>
                        </a:rPr>
                        <a:t>Request: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b="1">
                          <a:solidFill>
                            <a:schemeClr val="tx1"/>
                          </a:solidFill>
                        </a:rPr>
                        <a:t>GET</a:t>
                      </a:r>
                      <a:r>
                        <a:rPr lang="de-DE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600">
                          <a:solidFill>
                            <a:schemeClr val="tx1"/>
                          </a:solidFill>
                        </a:rPr>
                        <a:t>(obtain content)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b="1">
                          <a:solidFill>
                            <a:schemeClr val="tx1"/>
                          </a:solidFill>
                        </a:rPr>
                        <a:t>HEAD </a:t>
                      </a:r>
                      <a:r>
                        <a:rPr lang="de-DE" sz="1600">
                          <a:solidFill>
                            <a:schemeClr val="tx1"/>
                          </a:solidFill>
                        </a:rPr>
                        <a:t>(obtain metadata)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b="1">
                          <a:solidFill>
                            <a:schemeClr val="tx1"/>
                          </a:solidFill>
                        </a:rPr>
                        <a:t>POST</a:t>
                      </a:r>
                      <a:r>
                        <a:rPr lang="de-DE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600">
                          <a:solidFill>
                            <a:schemeClr val="tx1"/>
                          </a:solidFill>
                        </a:rPr>
                        <a:t>(provide URL to program to process data)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b="1">
                          <a:solidFill>
                            <a:schemeClr val="tx1"/>
                          </a:solidFill>
                        </a:rPr>
                        <a:t>PUT</a:t>
                      </a:r>
                      <a:r>
                        <a:rPr lang="de-DE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600">
                          <a:solidFill>
                            <a:schemeClr val="tx1"/>
                          </a:solidFill>
                        </a:rPr>
                        <a:t>(provide URL for Data storage)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80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b="0" u="sng">
                          <a:solidFill>
                            <a:schemeClr val="tx1"/>
                          </a:solidFill>
                        </a:rPr>
                        <a:t>Reply: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>
                          <a:solidFill>
                            <a:schemeClr val="tx1"/>
                          </a:solidFill>
                        </a:rPr>
                        <a:t>Response containing data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>
                          <a:solidFill>
                            <a:schemeClr val="tx1"/>
                          </a:solidFill>
                        </a:rPr>
                        <a:t>REDIRECT</a:t>
                      </a:r>
                      <a:r>
                        <a:rPr lang="en-US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(returns new URL to requested data)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  <a:tr h="135332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>
                          <a:solidFill>
                            <a:schemeClr val="tx1"/>
                          </a:solidFill>
                        </a:rPr>
                        <a:t>Conventional</a:t>
                      </a:r>
                      <a:br>
                        <a:rPr lang="de-DE">
                          <a:solidFill>
                            <a:schemeClr val="tx1"/>
                          </a:solidFill>
                        </a:rPr>
                      </a:br>
                      <a:r>
                        <a:rPr lang="de-DE" sz="1600">
                          <a:solidFill>
                            <a:schemeClr val="tx1"/>
                          </a:solidFill>
                        </a:rPr>
                        <a:t>(one TCP connection for each request / reply)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>
                          <a:solidFill>
                            <a:schemeClr val="tx1"/>
                          </a:solidFill>
                        </a:rPr>
                        <a:t>Persistent</a:t>
                      </a:r>
                      <a:br>
                        <a:rPr lang="de-DE">
                          <a:solidFill>
                            <a:schemeClr val="tx1"/>
                          </a:solidFill>
                        </a:rPr>
                      </a:br>
                      <a:r>
                        <a:rPr lang="de-DE" sz="1600">
                          <a:solidFill>
                            <a:schemeClr val="tx1"/>
                          </a:solidFill>
                        </a:rPr>
                        <a:t>(one TCP connection for each client)</a:t>
                      </a:r>
                      <a:endParaRPr lang="en-US" sz="16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051301"/>
                  </a:ext>
                </a:extLst>
              </a:tr>
            </a:tbl>
          </a:graphicData>
        </a:graphic>
      </p:graphicFrame>
      <p:graphicFrame>
        <p:nvGraphicFramePr>
          <p:cNvPr id="162" name="Tabelle 161">
            <a:extLst>
              <a:ext uri="{FF2B5EF4-FFF2-40B4-BE49-F238E27FC236}">
                <a16:creationId xmlns:a16="http://schemas.microsoft.com/office/drawing/2014/main" id="{386DDA5B-00F4-4D71-B9F5-37FFF96051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3094541"/>
              </p:ext>
            </p:extLst>
          </p:nvPr>
        </p:nvGraphicFramePr>
        <p:xfrm>
          <a:off x="9641149" y="2127940"/>
          <a:ext cx="2550849" cy="2984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0849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308104">
                <a:tc>
                  <a:txBody>
                    <a:bodyPr/>
                    <a:lstStyle/>
                    <a:p>
                      <a:r>
                        <a:rPr lang="de-DE">
                          <a:solidFill>
                            <a:schemeClr val="tx1"/>
                          </a:solidFill>
                        </a:rPr>
                        <a:t>REST</a:t>
                      </a:r>
                      <a:endParaRPr lang="en-US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2618878">
                <a:tc>
                  <a:txBody>
                    <a:bodyPr/>
                    <a:lstStyle/>
                    <a:p>
                      <a:r>
                        <a:rPr lang="de-DE" b="0" u="sng">
                          <a:solidFill>
                            <a:schemeClr val="tx1"/>
                          </a:solidFill>
                        </a:rPr>
                        <a:t>Request: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b="1">
                          <a:solidFill>
                            <a:schemeClr val="tx1"/>
                          </a:solidFill>
                        </a:rPr>
                        <a:t>GET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b="1">
                          <a:solidFill>
                            <a:schemeClr val="tx1"/>
                          </a:solidFill>
                        </a:rPr>
                        <a:t>PUT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de-DE" b="1">
                          <a:solidFill>
                            <a:schemeClr val="tx1"/>
                          </a:solidFill>
                        </a:rPr>
                        <a:t>PATCH</a:t>
                      </a:r>
                      <a:r>
                        <a:rPr lang="de-DE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b="1">
                          <a:solidFill>
                            <a:schemeClr val="tx1"/>
                          </a:solidFill>
                        </a:rPr>
                        <a:t>POST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>
                          <a:solidFill>
                            <a:schemeClr val="tx1"/>
                          </a:solidFill>
                        </a:rPr>
                        <a:t>DELETE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n-US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de-DE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RESTful: Service that implements REST API)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sp>
        <p:nvSpPr>
          <p:cNvPr id="163" name="Textfeld 162">
            <a:extLst>
              <a:ext uri="{FF2B5EF4-FFF2-40B4-BE49-F238E27FC236}">
                <a16:creationId xmlns:a16="http://schemas.microsoft.com/office/drawing/2014/main" id="{51ACA4DF-D2F9-4A16-9387-11B4C3E80967}"/>
              </a:ext>
            </a:extLst>
          </p:cNvPr>
          <p:cNvSpPr txBox="1"/>
          <p:nvPr/>
        </p:nvSpPr>
        <p:spPr>
          <a:xfrm rot="16200000">
            <a:off x="2618138" y="3689428"/>
            <a:ext cx="106880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400"/>
              <a:t>(persistent)</a:t>
            </a:r>
          </a:p>
          <a:p>
            <a:r>
              <a:rPr lang="de-DE" sz="1400"/>
              <a:t>HTTP</a:t>
            </a:r>
          </a:p>
        </p:txBody>
      </p:sp>
      <p:sp>
        <p:nvSpPr>
          <p:cNvPr id="164" name="Textfeld 163">
            <a:extLst>
              <a:ext uri="{FF2B5EF4-FFF2-40B4-BE49-F238E27FC236}">
                <a16:creationId xmlns:a16="http://schemas.microsoft.com/office/drawing/2014/main" id="{D1DB9C42-FB33-47DE-87F1-799844D28054}"/>
              </a:ext>
            </a:extLst>
          </p:cNvPr>
          <p:cNvSpPr txBox="1"/>
          <p:nvPr/>
        </p:nvSpPr>
        <p:spPr>
          <a:xfrm>
            <a:off x="3034111" y="2728834"/>
            <a:ext cx="1723421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400"/>
              <a:t>e.g. RESTful interface</a:t>
            </a:r>
          </a:p>
        </p:txBody>
      </p:sp>
      <p:sp>
        <p:nvSpPr>
          <p:cNvPr id="165" name="Textfeld 164">
            <a:extLst>
              <a:ext uri="{FF2B5EF4-FFF2-40B4-BE49-F238E27FC236}">
                <a16:creationId xmlns:a16="http://schemas.microsoft.com/office/drawing/2014/main" id="{7EC5DD64-56C7-4AA8-A21A-52A8641EB328}"/>
              </a:ext>
            </a:extLst>
          </p:cNvPr>
          <p:cNvSpPr txBox="1"/>
          <p:nvPr/>
        </p:nvSpPr>
        <p:spPr>
          <a:xfrm>
            <a:off x="3126544" y="995011"/>
            <a:ext cx="84221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400"/>
              <a:t>e.g. MVC</a:t>
            </a:r>
          </a:p>
        </p:txBody>
      </p:sp>
      <p:sp>
        <p:nvSpPr>
          <p:cNvPr id="166" name="Textfeld 165">
            <a:extLst>
              <a:ext uri="{FF2B5EF4-FFF2-40B4-BE49-F238E27FC236}">
                <a16:creationId xmlns:a16="http://schemas.microsoft.com/office/drawing/2014/main" id="{14510C97-50CF-4E13-ADC1-A08AE3D18978}"/>
              </a:ext>
            </a:extLst>
          </p:cNvPr>
          <p:cNvSpPr txBox="1"/>
          <p:nvPr/>
        </p:nvSpPr>
        <p:spPr>
          <a:xfrm>
            <a:off x="2885214" y="5721509"/>
            <a:ext cx="542649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400"/>
              <a:t>AJAX</a:t>
            </a:r>
          </a:p>
        </p:txBody>
      </p:sp>
      <p:sp>
        <p:nvSpPr>
          <p:cNvPr id="169" name="Textfeld 168">
            <a:extLst>
              <a:ext uri="{FF2B5EF4-FFF2-40B4-BE49-F238E27FC236}">
                <a16:creationId xmlns:a16="http://schemas.microsoft.com/office/drawing/2014/main" id="{9F6DE3AB-14AB-45DB-B948-8D16B1382E02}"/>
              </a:ext>
            </a:extLst>
          </p:cNvPr>
          <p:cNvSpPr txBox="1"/>
          <p:nvPr/>
        </p:nvSpPr>
        <p:spPr>
          <a:xfrm>
            <a:off x="4665599" y="434367"/>
            <a:ext cx="2086655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failure detector (passive / active; watchdog)</a:t>
            </a:r>
          </a:p>
          <a:p>
            <a:pPr algn="ctr"/>
            <a:r>
              <a:rPr lang="en-US" sz="1400"/>
              <a:t>(keeps everything alive, can be internal / external)</a:t>
            </a:r>
          </a:p>
        </p:txBody>
      </p:sp>
      <p:sp>
        <p:nvSpPr>
          <p:cNvPr id="2" name="Textfeld 69">
            <a:extLst>
              <a:ext uri="{FF2B5EF4-FFF2-40B4-BE49-F238E27FC236}">
                <a16:creationId xmlns:a16="http://schemas.microsoft.com/office/drawing/2014/main" id="{DED0AAAB-E52F-4CFF-A3DE-ADD567908A0B}"/>
              </a:ext>
            </a:extLst>
          </p:cNvPr>
          <p:cNvSpPr txBox="1"/>
          <p:nvPr/>
        </p:nvSpPr>
        <p:spPr>
          <a:xfrm>
            <a:off x="1232988" y="936347"/>
            <a:ext cx="136017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/>
              <a:t>database</a:t>
            </a:r>
            <a:endParaRPr lang="en-US"/>
          </a:p>
        </p:txBody>
      </p:sp>
      <p:cxnSp>
        <p:nvCxnSpPr>
          <p:cNvPr id="48" name="Verbinder: gewinkelt 47">
            <a:extLst>
              <a:ext uri="{FF2B5EF4-FFF2-40B4-BE49-F238E27FC236}">
                <a16:creationId xmlns:a16="http://schemas.microsoft.com/office/drawing/2014/main" id="{7AF2714C-BCC2-46D8-A8B8-5653D980BE91}"/>
              </a:ext>
            </a:extLst>
          </p:cNvPr>
          <p:cNvCxnSpPr>
            <a:cxnSpLocks/>
            <a:stCxn id="2" idx="3"/>
          </p:cNvCxnSpPr>
          <p:nvPr/>
        </p:nvCxnSpPr>
        <p:spPr>
          <a:xfrm>
            <a:off x="2593164" y="1090236"/>
            <a:ext cx="311979" cy="215325"/>
          </a:xfrm>
          <a:prstGeom prst="bentConnector2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feld 51">
            <a:extLst>
              <a:ext uri="{FF2B5EF4-FFF2-40B4-BE49-F238E27FC236}">
                <a16:creationId xmlns:a16="http://schemas.microsoft.com/office/drawing/2014/main" id="{C1FA6A47-7AB2-422C-B30C-B86D60CED4CC}"/>
              </a:ext>
            </a:extLst>
          </p:cNvPr>
          <p:cNvSpPr txBox="1"/>
          <p:nvPr/>
        </p:nvSpPr>
        <p:spPr>
          <a:xfrm>
            <a:off x="939879" y="3825527"/>
            <a:ext cx="144225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forward proxy</a:t>
            </a:r>
          </a:p>
          <a:p>
            <a:pPr algn="ctr"/>
            <a:r>
              <a:rPr lang="en-US" sz="1400"/>
              <a:t>(looks like client)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F6796482-0502-4F23-862E-F29DC21D4C1E}"/>
              </a:ext>
            </a:extLst>
          </p:cNvPr>
          <p:cNvSpPr txBox="1"/>
          <p:nvPr/>
        </p:nvSpPr>
        <p:spPr>
          <a:xfrm>
            <a:off x="3642060" y="3754811"/>
            <a:ext cx="2145071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reverse proxy (web cache)</a:t>
            </a:r>
          </a:p>
          <a:p>
            <a:pPr algn="ctr"/>
            <a:r>
              <a:rPr lang="en-US" sz="1400"/>
              <a:t>(looks like server)</a:t>
            </a:r>
          </a:p>
        </p:txBody>
      </p:sp>
      <p:cxnSp>
        <p:nvCxnSpPr>
          <p:cNvPr id="65" name="Gerade Verbindung mit Pfeil 64">
            <a:extLst>
              <a:ext uri="{FF2B5EF4-FFF2-40B4-BE49-F238E27FC236}">
                <a16:creationId xmlns:a16="http://schemas.microsoft.com/office/drawing/2014/main" id="{1053508A-9A96-4E5C-9952-2A911205308B}"/>
              </a:ext>
            </a:extLst>
          </p:cNvPr>
          <p:cNvCxnSpPr>
            <a:cxnSpLocks/>
          </p:cNvCxnSpPr>
          <p:nvPr/>
        </p:nvCxnSpPr>
        <p:spPr>
          <a:xfrm flipV="1">
            <a:off x="3761344" y="3363603"/>
            <a:ext cx="0" cy="373054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A331A537-BC8C-4604-891B-220797F5199C}"/>
              </a:ext>
            </a:extLst>
          </p:cNvPr>
          <p:cNvCxnSpPr>
            <a:cxnSpLocks/>
          </p:cNvCxnSpPr>
          <p:nvPr/>
        </p:nvCxnSpPr>
        <p:spPr>
          <a:xfrm>
            <a:off x="2208142" y="4355135"/>
            <a:ext cx="0" cy="396678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CFDFBA10-95DC-4F92-9934-7016B1ECEEF5}"/>
              </a:ext>
            </a:extLst>
          </p:cNvPr>
          <p:cNvSpPr txBox="1"/>
          <p:nvPr/>
        </p:nvSpPr>
        <p:spPr>
          <a:xfrm>
            <a:off x="3772434" y="3363573"/>
            <a:ext cx="10811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cache updates</a:t>
            </a:r>
          </a:p>
        </p:txBody>
      </p:sp>
      <p:cxnSp>
        <p:nvCxnSpPr>
          <p:cNvPr id="26" name="Verbinder: gewinkelt 25">
            <a:extLst>
              <a:ext uri="{FF2B5EF4-FFF2-40B4-BE49-F238E27FC236}">
                <a16:creationId xmlns:a16="http://schemas.microsoft.com/office/drawing/2014/main" id="{2E8F81B1-A980-45BE-8C57-3A0CF2A91D23}"/>
              </a:ext>
            </a:extLst>
          </p:cNvPr>
          <p:cNvCxnSpPr>
            <a:cxnSpLocks/>
            <a:stCxn id="151" idx="0"/>
            <a:endCxn id="53" idx="2"/>
          </p:cNvCxnSpPr>
          <p:nvPr/>
        </p:nvCxnSpPr>
        <p:spPr>
          <a:xfrm rot="5400000" flipH="1" flipV="1">
            <a:off x="3572741" y="3609959"/>
            <a:ext cx="473782" cy="1809927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Verbinder: gewinkelt 27">
            <a:extLst>
              <a:ext uri="{FF2B5EF4-FFF2-40B4-BE49-F238E27FC236}">
                <a16:creationId xmlns:a16="http://schemas.microsoft.com/office/drawing/2014/main" id="{5AD5022D-CA0A-495C-A534-61B05C59CC9F}"/>
              </a:ext>
            </a:extLst>
          </p:cNvPr>
          <p:cNvCxnSpPr>
            <a:cxnSpLocks/>
            <a:stCxn id="151" idx="0"/>
            <a:endCxn id="83" idx="2"/>
          </p:cNvCxnSpPr>
          <p:nvPr/>
        </p:nvCxnSpPr>
        <p:spPr>
          <a:xfrm rot="5400000" flipH="1" flipV="1">
            <a:off x="2210904" y="4057368"/>
            <a:ext cx="1388210" cy="681"/>
          </a:xfrm>
          <a:prstGeom prst="bentConnector3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Verbinder: gewinkelt 30">
            <a:extLst>
              <a:ext uri="{FF2B5EF4-FFF2-40B4-BE49-F238E27FC236}">
                <a16:creationId xmlns:a16="http://schemas.microsoft.com/office/drawing/2014/main" id="{3FC22E56-5C6B-4970-AD01-2C8C95FC454E}"/>
              </a:ext>
            </a:extLst>
          </p:cNvPr>
          <p:cNvCxnSpPr>
            <a:cxnSpLocks/>
            <a:stCxn id="83" idx="2"/>
            <a:endCxn id="52" idx="0"/>
          </p:cNvCxnSpPr>
          <p:nvPr/>
        </p:nvCxnSpPr>
        <p:spPr>
          <a:xfrm rot="5400000">
            <a:off x="2052215" y="2972392"/>
            <a:ext cx="461924" cy="124434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Verbinder: gewinkelt 83">
            <a:extLst>
              <a:ext uri="{FF2B5EF4-FFF2-40B4-BE49-F238E27FC236}">
                <a16:creationId xmlns:a16="http://schemas.microsoft.com/office/drawing/2014/main" id="{E9957D94-D7E6-4127-8FE6-F598B6F4B4DB}"/>
              </a:ext>
            </a:extLst>
          </p:cNvPr>
          <p:cNvCxnSpPr>
            <a:cxnSpLocks/>
            <a:stCxn id="152" idx="0"/>
            <a:endCxn id="112" idx="2"/>
          </p:cNvCxnSpPr>
          <p:nvPr/>
        </p:nvCxnSpPr>
        <p:spPr>
          <a:xfrm rot="5400000" flipH="1" flipV="1">
            <a:off x="2638911" y="5894674"/>
            <a:ext cx="524899" cy="155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feld 73">
            <a:extLst>
              <a:ext uri="{FF2B5EF4-FFF2-40B4-BE49-F238E27FC236}">
                <a16:creationId xmlns:a16="http://schemas.microsoft.com/office/drawing/2014/main" id="{53AC11A9-EC1A-4D61-BB62-D8BAA21DCBAB}"/>
              </a:ext>
            </a:extLst>
          </p:cNvPr>
          <p:cNvSpPr txBox="1"/>
          <p:nvPr/>
        </p:nvSpPr>
        <p:spPr>
          <a:xfrm>
            <a:off x="890242" y="6127609"/>
            <a:ext cx="567784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sz="1400"/>
              <a:t>DOM</a:t>
            </a:r>
          </a:p>
        </p:txBody>
      </p:sp>
      <p:sp>
        <p:nvSpPr>
          <p:cNvPr id="55" name="Textfeld 69">
            <a:extLst>
              <a:ext uri="{FF2B5EF4-FFF2-40B4-BE49-F238E27FC236}">
                <a16:creationId xmlns:a16="http://schemas.microsoft.com/office/drawing/2014/main" id="{9D6BB63F-17C1-4765-BB2F-D4DB4AB7D637}"/>
              </a:ext>
            </a:extLst>
          </p:cNvPr>
          <p:cNvSpPr txBox="1"/>
          <p:nvPr/>
        </p:nvSpPr>
        <p:spPr>
          <a:xfrm>
            <a:off x="902995" y="6455881"/>
            <a:ext cx="136017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/>
              <a:t>cookies</a:t>
            </a:r>
            <a:endParaRPr lang="en-US"/>
          </a:p>
        </p:txBody>
      </p:sp>
      <p:cxnSp>
        <p:nvCxnSpPr>
          <p:cNvPr id="57" name="Verbinder: gewinkelt 56">
            <a:extLst>
              <a:ext uri="{FF2B5EF4-FFF2-40B4-BE49-F238E27FC236}">
                <a16:creationId xmlns:a16="http://schemas.microsoft.com/office/drawing/2014/main" id="{A7FE0ED1-FF36-4E45-8D03-04E3A9857BC3}"/>
              </a:ext>
            </a:extLst>
          </p:cNvPr>
          <p:cNvCxnSpPr>
            <a:cxnSpLocks/>
            <a:stCxn id="152" idx="2"/>
            <a:endCxn id="55" idx="3"/>
          </p:cNvCxnSpPr>
          <p:nvPr/>
        </p:nvCxnSpPr>
        <p:spPr>
          <a:xfrm rot="5400000">
            <a:off x="2508705" y="6217890"/>
            <a:ext cx="146346" cy="637414"/>
          </a:xfrm>
          <a:prstGeom prst="bentConnector2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8" name="Tabelle 57">
            <a:extLst>
              <a:ext uri="{FF2B5EF4-FFF2-40B4-BE49-F238E27FC236}">
                <a16:creationId xmlns:a16="http://schemas.microsoft.com/office/drawing/2014/main" id="{FD1AE0C6-FEC6-412D-B5EA-E0CEE92017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0057293"/>
              </p:ext>
            </p:extLst>
          </p:nvPr>
        </p:nvGraphicFramePr>
        <p:xfrm>
          <a:off x="9639412" y="5230888"/>
          <a:ext cx="2552587" cy="1627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2587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382850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Websocket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124426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Handshake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TCP connection between server and client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51336C81-8158-49E5-8C77-59F545BBE9AA}"/>
              </a:ext>
            </a:extLst>
          </p:cNvPr>
          <p:cNvGrpSpPr/>
          <p:nvPr/>
        </p:nvGrpSpPr>
        <p:grpSpPr>
          <a:xfrm>
            <a:off x="8637175" y="26643"/>
            <a:ext cx="3554826" cy="2101297"/>
            <a:chOff x="9469699" y="26644"/>
            <a:chExt cx="2722301" cy="1609182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C815B097-E76A-4BC0-AE81-15CA656191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469699" y="26644"/>
              <a:ext cx="2722301" cy="1609182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5" name="Freihand 14">
                  <a:extLst>
                    <a:ext uri="{FF2B5EF4-FFF2-40B4-BE49-F238E27FC236}">
                      <a16:creationId xmlns:a16="http://schemas.microsoft.com/office/drawing/2014/main" id="{2ECCAADA-1853-4EFA-91CA-DBFEED9F619A}"/>
                    </a:ext>
                  </a:extLst>
                </p14:cNvPr>
                <p14:cNvContentPartPr/>
                <p14:nvPr/>
              </p14:nvContentPartPr>
              <p14:xfrm>
                <a:off x="9557985" y="561795"/>
                <a:ext cx="173160" cy="3240"/>
              </p14:xfrm>
            </p:contentPart>
          </mc:Choice>
          <mc:Fallback xmlns="">
            <p:pic>
              <p:nvPicPr>
                <p:cNvPr id="15" name="Freihand 14">
                  <a:extLst>
                    <a:ext uri="{FF2B5EF4-FFF2-40B4-BE49-F238E27FC236}">
                      <a16:creationId xmlns:a16="http://schemas.microsoft.com/office/drawing/2014/main" id="{2ECCAADA-1853-4EFA-91CA-DBFEED9F619A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544198" y="532340"/>
                  <a:ext cx="200458" cy="6185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6" name="Freihand 15">
                  <a:extLst>
                    <a:ext uri="{FF2B5EF4-FFF2-40B4-BE49-F238E27FC236}">
                      <a16:creationId xmlns:a16="http://schemas.microsoft.com/office/drawing/2014/main" id="{C442632F-4B0F-4777-9BC3-B51C36EF65D7}"/>
                    </a:ext>
                  </a:extLst>
                </p14:cNvPr>
                <p14:cNvContentPartPr/>
                <p14:nvPr/>
              </p14:nvContentPartPr>
              <p14:xfrm>
                <a:off x="9548625" y="623715"/>
                <a:ext cx="171360" cy="5400"/>
              </p14:xfrm>
            </p:contentPart>
          </mc:Choice>
          <mc:Fallback xmlns="">
            <p:pic>
              <p:nvPicPr>
                <p:cNvPr id="16" name="Freihand 15">
                  <a:extLst>
                    <a:ext uri="{FF2B5EF4-FFF2-40B4-BE49-F238E27FC236}">
                      <a16:creationId xmlns:a16="http://schemas.microsoft.com/office/drawing/2014/main" id="{C442632F-4B0F-4777-9BC3-B51C36EF65D7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9534828" y="595294"/>
                  <a:ext cx="198678" cy="6195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7" name="Freihand 16">
                  <a:extLst>
                    <a:ext uri="{FF2B5EF4-FFF2-40B4-BE49-F238E27FC236}">
                      <a16:creationId xmlns:a16="http://schemas.microsoft.com/office/drawing/2014/main" id="{95868E78-6652-418C-A8CA-48FFB2A96B85}"/>
                    </a:ext>
                  </a:extLst>
                </p14:cNvPr>
                <p14:cNvContentPartPr/>
                <p14:nvPr/>
              </p14:nvContentPartPr>
              <p14:xfrm>
                <a:off x="9563025" y="700035"/>
                <a:ext cx="209160" cy="5400"/>
              </p14:xfrm>
            </p:contentPart>
          </mc:Choice>
          <mc:Fallback xmlns="">
            <p:pic>
              <p:nvPicPr>
                <p:cNvPr id="17" name="Freihand 16">
                  <a:extLst>
                    <a:ext uri="{FF2B5EF4-FFF2-40B4-BE49-F238E27FC236}">
                      <a16:creationId xmlns:a16="http://schemas.microsoft.com/office/drawing/2014/main" id="{95868E78-6652-418C-A8CA-48FFB2A96B85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9549264" y="671614"/>
                  <a:ext cx="236406" cy="6195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8" name="Freihand 17">
                  <a:extLst>
                    <a:ext uri="{FF2B5EF4-FFF2-40B4-BE49-F238E27FC236}">
                      <a16:creationId xmlns:a16="http://schemas.microsoft.com/office/drawing/2014/main" id="{1C2278E3-6985-4AEA-A3DA-7E14A0D3FB60}"/>
                    </a:ext>
                  </a:extLst>
                </p14:cNvPr>
                <p14:cNvContentPartPr/>
                <p14:nvPr/>
              </p14:nvContentPartPr>
              <p14:xfrm>
                <a:off x="9553305" y="771315"/>
                <a:ext cx="128520" cy="360"/>
              </p14:xfrm>
            </p:contentPart>
          </mc:Choice>
          <mc:Fallback xmlns="">
            <p:pic>
              <p:nvPicPr>
                <p:cNvPr id="18" name="Freihand 17">
                  <a:extLst>
                    <a:ext uri="{FF2B5EF4-FFF2-40B4-BE49-F238E27FC236}">
                      <a16:creationId xmlns:a16="http://schemas.microsoft.com/office/drawing/2014/main" id="{1C2278E3-6985-4AEA-A3DA-7E14A0D3FB60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539486" y="735315"/>
                  <a:ext cx="155882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0" name="Freihand 19">
                  <a:extLst>
                    <a:ext uri="{FF2B5EF4-FFF2-40B4-BE49-F238E27FC236}">
                      <a16:creationId xmlns:a16="http://schemas.microsoft.com/office/drawing/2014/main" id="{4316D0DB-39FB-4BB8-A43A-37351BB4C279}"/>
                    </a:ext>
                  </a:extLst>
                </p14:cNvPr>
                <p14:cNvContentPartPr/>
                <p14:nvPr/>
              </p14:nvContentPartPr>
              <p14:xfrm>
                <a:off x="9553305" y="817035"/>
                <a:ext cx="295200" cy="7200"/>
              </p14:xfrm>
            </p:contentPart>
          </mc:Choice>
          <mc:Fallback xmlns="">
            <p:pic>
              <p:nvPicPr>
                <p:cNvPr id="20" name="Freihand 19">
                  <a:extLst>
                    <a:ext uri="{FF2B5EF4-FFF2-40B4-BE49-F238E27FC236}">
                      <a16:creationId xmlns:a16="http://schemas.microsoft.com/office/drawing/2014/main" id="{4316D0DB-39FB-4BB8-A43A-37351BB4C279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539498" y="789343"/>
                  <a:ext cx="322538" cy="6230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3" name="Freihand 22">
                  <a:extLst>
                    <a:ext uri="{FF2B5EF4-FFF2-40B4-BE49-F238E27FC236}">
                      <a16:creationId xmlns:a16="http://schemas.microsoft.com/office/drawing/2014/main" id="{7B88360A-A274-41F6-BA16-97A82996C237}"/>
                    </a:ext>
                  </a:extLst>
                </p14:cNvPr>
                <p14:cNvContentPartPr/>
                <p14:nvPr/>
              </p14:nvContentPartPr>
              <p14:xfrm>
                <a:off x="9548625" y="1218795"/>
                <a:ext cx="214200" cy="5760"/>
              </p14:xfrm>
            </p:contentPart>
          </mc:Choice>
          <mc:Fallback xmlns="">
            <p:pic>
              <p:nvPicPr>
                <p:cNvPr id="23" name="Freihand 22">
                  <a:extLst>
                    <a:ext uri="{FF2B5EF4-FFF2-40B4-BE49-F238E27FC236}">
                      <a16:creationId xmlns:a16="http://schemas.microsoft.com/office/drawing/2014/main" id="{7B88360A-A274-41F6-BA16-97A82996C237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9534841" y="1191366"/>
                  <a:ext cx="241492" cy="6034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4" name="Freihand 23">
                  <a:extLst>
                    <a:ext uri="{FF2B5EF4-FFF2-40B4-BE49-F238E27FC236}">
                      <a16:creationId xmlns:a16="http://schemas.microsoft.com/office/drawing/2014/main" id="{D40E8B60-BDF4-4D00-A9D1-307E69672BD6}"/>
                    </a:ext>
                  </a:extLst>
                </p14:cNvPr>
                <p14:cNvContentPartPr/>
                <p14:nvPr/>
              </p14:nvContentPartPr>
              <p14:xfrm>
                <a:off x="9553305" y="1276035"/>
                <a:ext cx="109440" cy="360"/>
              </p14:xfrm>
            </p:contentPart>
          </mc:Choice>
          <mc:Fallback xmlns="">
            <p:pic>
              <p:nvPicPr>
                <p:cNvPr id="24" name="Freihand 23">
                  <a:extLst>
                    <a:ext uri="{FF2B5EF4-FFF2-40B4-BE49-F238E27FC236}">
                      <a16:creationId xmlns:a16="http://schemas.microsoft.com/office/drawing/2014/main" id="{D40E8B60-BDF4-4D00-A9D1-307E69672BD6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9539452" y="1240035"/>
                  <a:ext cx="136869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5" name="Freihand 24">
                  <a:extLst>
                    <a:ext uri="{FF2B5EF4-FFF2-40B4-BE49-F238E27FC236}">
                      <a16:creationId xmlns:a16="http://schemas.microsoft.com/office/drawing/2014/main" id="{85635CD7-E71E-4451-8D25-0A2FCDA335CD}"/>
                    </a:ext>
                  </a:extLst>
                </p14:cNvPr>
                <p14:cNvContentPartPr/>
                <p14:nvPr/>
              </p14:nvContentPartPr>
              <p14:xfrm>
                <a:off x="9534225" y="1337955"/>
                <a:ext cx="347400" cy="5040"/>
              </p14:xfrm>
            </p:contentPart>
          </mc:Choice>
          <mc:Fallback xmlns="">
            <p:pic>
              <p:nvPicPr>
                <p:cNvPr id="25" name="Freihand 24">
                  <a:extLst>
                    <a:ext uri="{FF2B5EF4-FFF2-40B4-BE49-F238E27FC236}">
                      <a16:creationId xmlns:a16="http://schemas.microsoft.com/office/drawing/2014/main" id="{85635CD7-E71E-4451-8D25-0A2FCDA335CD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9520439" y="1308308"/>
                  <a:ext cx="374696" cy="6403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9" name="Freihand 28">
                  <a:extLst>
                    <a:ext uri="{FF2B5EF4-FFF2-40B4-BE49-F238E27FC236}">
                      <a16:creationId xmlns:a16="http://schemas.microsoft.com/office/drawing/2014/main" id="{6760770C-F1F0-4337-8666-80B5004868C9}"/>
                    </a:ext>
                  </a:extLst>
                </p14:cNvPr>
                <p14:cNvContentPartPr/>
                <p14:nvPr/>
              </p14:nvContentPartPr>
              <p14:xfrm>
                <a:off x="9538905" y="1071195"/>
                <a:ext cx="195120" cy="19440"/>
              </p14:xfrm>
            </p:contentPart>
          </mc:Choice>
          <mc:Fallback xmlns="">
            <p:pic>
              <p:nvPicPr>
                <p:cNvPr id="29" name="Freihand 28">
                  <a:extLst>
                    <a:ext uri="{FF2B5EF4-FFF2-40B4-BE49-F238E27FC236}">
                      <a16:creationId xmlns:a16="http://schemas.microsoft.com/office/drawing/2014/main" id="{6760770C-F1F0-4337-8666-80B5004868C9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9525106" y="1043424"/>
                  <a:ext cx="222442" cy="7470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30" name="Freihand 29">
                  <a:extLst>
                    <a:ext uri="{FF2B5EF4-FFF2-40B4-BE49-F238E27FC236}">
                      <a16:creationId xmlns:a16="http://schemas.microsoft.com/office/drawing/2014/main" id="{F78B55B2-09B9-4FEA-B086-9A3A6082AB72}"/>
                    </a:ext>
                  </a:extLst>
                </p14:cNvPr>
                <p14:cNvContentPartPr/>
                <p14:nvPr/>
              </p14:nvContentPartPr>
              <p14:xfrm>
                <a:off x="9563025" y="1163715"/>
                <a:ext cx="173880" cy="8640"/>
              </p14:xfrm>
            </p:contentPart>
          </mc:Choice>
          <mc:Fallback xmlns="">
            <p:pic>
              <p:nvPicPr>
                <p:cNvPr id="30" name="Freihand 29">
                  <a:extLst>
                    <a:ext uri="{FF2B5EF4-FFF2-40B4-BE49-F238E27FC236}">
                      <a16:creationId xmlns:a16="http://schemas.microsoft.com/office/drawing/2014/main" id="{F78B55B2-09B9-4FEA-B086-9A3A6082AB72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9549269" y="1136715"/>
                  <a:ext cx="201118" cy="623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2" name="Freihand 31">
                  <a:extLst>
                    <a:ext uri="{FF2B5EF4-FFF2-40B4-BE49-F238E27FC236}">
                      <a16:creationId xmlns:a16="http://schemas.microsoft.com/office/drawing/2014/main" id="{1E35B622-FB8C-4F55-926E-4F889AE353A1}"/>
                    </a:ext>
                  </a:extLst>
                </p14:cNvPr>
                <p14:cNvContentPartPr/>
                <p14:nvPr/>
              </p14:nvContentPartPr>
              <p14:xfrm>
                <a:off x="9558705" y="1133115"/>
                <a:ext cx="109440" cy="5760"/>
              </p14:xfrm>
            </p:contentPart>
          </mc:Choice>
          <mc:Fallback xmlns="">
            <p:pic>
              <p:nvPicPr>
                <p:cNvPr id="32" name="Freihand 31">
                  <a:extLst>
                    <a:ext uri="{FF2B5EF4-FFF2-40B4-BE49-F238E27FC236}">
                      <a16:creationId xmlns:a16="http://schemas.microsoft.com/office/drawing/2014/main" id="{1E35B622-FB8C-4F55-926E-4F889AE353A1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9544922" y="1105686"/>
                  <a:ext cx="136731" cy="6034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9" name="Freihand 8">
                  <a:extLst>
                    <a:ext uri="{FF2B5EF4-FFF2-40B4-BE49-F238E27FC236}">
                      <a16:creationId xmlns:a16="http://schemas.microsoft.com/office/drawing/2014/main" id="{B71ADB63-9730-4AA1-89FD-77DF9A92AD88}"/>
                    </a:ext>
                  </a:extLst>
                </p14:cNvPr>
                <p14:cNvContentPartPr/>
                <p14:nvPr/>
              </p14:nvContentPartPr>
              <p14:xfrm>
                <a:off x="9553415" y="418950"/>
                <a:ext cx="267120" cy="16920"/>
              </p14:xfrm>
            </p:contentPart>
          </mc:Choice>
          <mc:Fallback xmlns="">
            <p:pic>
              <p:nvPicPr>
                <p:cNvPr id="9" name="Freihand 8">
                  <a:extLst>
                    <a:ext uri="{FF2B5EF4-FFF2-40B4-BE49-F238E27FC236}">
                      <a16:creationId xmlns:a16="http://schemas.microsoft.com/office/drawing/2014/main" id="{B71ADB63-9730-4AA1-89FD-77DF9A92AD88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9539632" y="391212"/>
                  <a:ext cx="294411" cy="7211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11" name="Freihand 10">
                  <a:extLst>
                    <a:ext uri="{FF2B5EF4-FFF2-40B4-BE49-F238E27FC236}">
                      <a16:creationId xmlns:a16="http://schemas.microsoft.com/office/drawing/2014/main" id="{077FD7C8-D5C3-4049-8230-0C4BC280B4FC}"/>
                    </a:ext>
                  </a:extLst>
                </p14:cNvPr>
                <p14:cNvContentPartPr/>
                <p14:nvPr/>
              </p14:nvContentPartPr>
              <p14:xfrm>
                <a:off x="9522533" y="1404720"/>
                <a:ext cx="223920" cy="14400"/>
              </p14:xfrm>
            </p:contentPart>
          </mc:Choice>
          <mc:Fallback xmlns="">
            <p:pic>
              <p:nvPicPr>
                <p:cNvPr id="11" name="Freihand 10">
                  <a:extLst>
                    <a:ext uri="{FF2B5EF4-FFF2-40B4-BE49-F238E27FC236}">
                      <a16:creationId xmlns:a16="http://schemas.microsoft.com/office/drawing/2014/main" id="{077FD7C8-D5C3-4049-8230-0C4BC280B4FC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9508745" y="1377028"/>
                  <a:ext cx="251221" cy="6950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12" name="Freihand 11">
                  <a:extLst>
                    <a:ext uri="{FF2B5EF4-FFF2-40B4-BE49-F238E27FC236}">
                      <a16:creationId xmlns:a16="http://schemas.microsoft.com/office/drawing/2014/main" id="{1B0F003D-7744-4257-B3ED-F30C12EE6DF0}"/>
                    </a:ext>
                  </a:extLst>
                </p14:cNvPr>
                <p14:cNvContentPartPr/>
                <p14:nvPr/>
              </p14:nvContentPartPr>
              <p14:xfrm>
                <a:off x="9520013" y="926280"/>
                <a:ext cx="278640" cy="38520"/>
              </p14:xfrm>
            </p:contentPart>
          </mc:Choice>
          <mc:Fallback xmlns="">
            <p:pic>
              <p:nvPicPr>
                <p:cNvPr id="12" name="Freihand 11">
                  <a:extLst>
                    <a:ext uri="{FF2B5EF4-FFF2-40B4-BE49-F238E27FC236}">
                      <a16:creationId xmlns:a16="http://schemas.microsoft.com/office/drawing/2014/main" id="{1B0F003D-7744-4257-B3ED-F30C12EE6DF0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9506219" y="898766"/>
                  <a:ext cx="305952" cy="93273"/>
                </a:xfrm>
                <a:prstGeom prst="rect">
                  <a:avLst/>
                </a:prstGeom>
              </p:spPr>
            </p:pic>
          </mc:Fallback>
        </mc:AlternateContent>
      </p:grpSp>
      <p:graphicFrame>
        <p:nvGraphicFramePr>
          <p:cNvPr id="79" name="Tabelle 78">
            <a:extLst>
              <a:ext uri="{FF2B5EF4-FFF2-40B4-BE49-F238E27FC236}">
                <a16:creationId xmlns:a16="http://schemas.microsoft.com/office/drawing/2014/main" id="{62BE46F1-C370-4024-8C14-E1764B17A63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3910363"/>
              </p:ext>
            </p:extLst>
          </p:nvPr>
        </p:nvGraphicFramePr>
        <p:xfrm>
          <a:off x="7273551" y="300051"/>
          <a:ext cx="955788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5788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234120">
                <a:tc>
                  <a:txBody>
                    <a:bodyPr/>
                    <a:lstStyle/>
                    <a:p>
                      <a:r>
                        <a:rPr lang="de-DE" b="1" u="sng">
                          <a:solidFill>
                            <a:schemeClr val="tx1"/>
                          </a:solidFill>
                        </a:rPr>
                        <a:t>CRUD</a:t>
                      </a:r>
                      <a:endParaRPr lang="en-US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7608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b="1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de-DE">
                          <a:solidFill>
                            <a:schemeClr val="tx1"/>
                          </a:solidFill>
                        </a:rPr>
                        <a:t>reate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b="1">
                          <a:solidFill>
                            <a:schemeClr val="tx1"/>
                          </a:solidFill>
                        </a:rPr>
                        <a:t>R</a:t>
                      </a:r>
                      <a:r>
                        <a:rPr lang="de-DE">
                          <a:solidFill>
                            <a:schemeClr val="tx1"/>
                          </a:solidFill>
                        </a:rPr>
                        <a:t>ead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b="1">
                          <a:solidFill>
                            <a:schemeClr val="tx1"/>
                          </a:solidFill>
                        </a:rPr>
                        <a:t>U</a:t>
                      </a:r>
                      <a:r>
                        <a:rPr lang="de-DE">
                          <a:solidFill>
                            <a:schemeClr val="tx1"/>
                          </a:solidFill>
                        </a:rPr>
                        <a:t>pdate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de-DE" b="1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de-DE">
                          <a:solidFill>
                            <a:schemeClr val="tx1"/>
                          </a:solidFill>
                        </a:rPr>
                        <a:t>elete</a:t>
                      </a:r>
                      <a:endParaRPr lang="en-US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7616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Tabelle 42">
            <a:extLst>
              <a:ext uri="{FF2B5EF4-FFF2-40B4-BE49-F238E27FC236}">
                <a16:creationId xmlns:a16="http://schemas.microsoft.com/office/drawing/2014/main" id="{B8ECD9B9-857F-4E67-8532-90A586FB98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5900379"/>
              </p:ext>
            </p:extLst>
          </p:nvPr>
        </p:nvGraphicFramePr>
        <p:xfrm>
          <a:off x="7357642" y="3270114"/>
          <a:ext cx="4834358" cy="3587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4358">
                  <a:extLst>
                    <a:ext uri="{9D8B030D-6E8A-4147-A177-3AD203B41FA5}">
                      <a16:colId xmlns:a16="http://schemas.microsoft.com/office/drawing/2014/main" val="316263458"/>
                    </a:ext>
                  </a:extLst>
                </a:gridCol>
              </a:tblGrid>
              <a:tr h="440928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Microservices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98938"/>
                  </a:ext>
                </a:extLst>
              </a:tr>
              <a:tr h="3146957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Stateful / stateless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Chaining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Orchestration (parallel)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Choreography (sequential)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Scalability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Scale up (better system)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Scale out (more systems)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Loose coupling /</a:t>
                      </a:r>
                      <a:br>
                        <a:rPr lang="en-US" sz="1200" noProof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Decoupling in …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Time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Space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Identity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7489026"/>
                  </a:ext>
                </a:extLst>
              </a:tr>
            </a:tbl>
          </a:graphicData>
        </a:graphic>
      </p:graphicFrame>
      <p:pic>
        <p:nvPicPr>
          <p:cNvPr id="5" name="Grafik 4">
            <a:extLst>
              <a:ext uri="{FF2B5EF4-FFF2-40B4-BE49-F238E27FC236}">
                <a16:creationId xmlns:a16="http://schemas.microsoft.com/office/drawing/2014/main" id="{C74E1A99-F348-49F8-8946-0CFB80ABD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2040" y="4998390"/>
            <a:ext cx="3422520" cy="1788075"/>
          </a:xfrm>
          <a:prstGeom prst="rect">
            <a:avLst/>
          </a:prstGeom>
        </p:spPr>
      </p:pic>
      <p:sp>
        <p:nvSpPr>
          <p:cNvPr id="12" name="Titel 1">
            <a:extLst>
              <a:ext uri="{FF2B5EF4-FFF2-40B4-BE49-F238E27FC236}">
                <a16:creationId xmlns:a16="http://schemas.microsoft.com/office/drawing/2014/main" id="{F84320A9-8395-4213-AA98-6464640C5A7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0515600" cy="6810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RPC / RMI</a:t>
            </a:r>
            <a:endParaRPr lang="en-US"/>
          </a:p>
        </p:txBody>
      </p:sp>
      <p:grpSp>
        <p:nvGrpSpPr>
          <p:cNvPr id="39" name="Gruppieren 38">
            <a:extLst>
              <a:ext uri="{FF2B5EF4-FFF2-40B4-BE49-F238E27FC236}">
                <a16:creationId xmlns:a16="http://schemas.microsoft.com/office/drawing/2014/main" id="{93376EDC-7C65-4D7F-B096-5C30C9CC98E3}"/>
              </a:ext>
            </a:extLst>
          </p:cNvPr>
          <p:cNvGrpSpPr/>
          <p:nvPr/>
        </p:nvGrpSpPr>
        <p:grpSpPr>
          <a:xfrm>
            <a:off x="7318620" y="381317"/>
            <a:ext cx="4875475" cy="2817263"/>
            <a:chOff x="7338052" y="381240"/>
            <a:chExt cx="4541204" cy="2804274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86EF3D1C-2B55-4B5A-A45C-673FDC5797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74397" y="381240"/>
              <a:ext cx="4504859" cy="2804274"/>
            </a:xfrm>
            <a:prstGeom prst="rect">
              <a:avLst/>
            </a:prstGeom>
          </p:spPr>
        </p:pic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6EEB6B3A-BD36-4C28-830B-1951E4A69548}"/>
                </a:ext>
              </a:extLst>
            </p:cNvPr>
            <p:cNvSpPr txBox="1"/>
            <p:nvPr/>
          </p:nvSpPr>
          <p:spPr>
            <a:xfrm>
              <a:off x="7338052" y="1120092"/>
              <a:ext cx="887438" cy="8271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>
                  <a:solidFill>
                    <a:srgbClr val="FF0000"/>
                  </a:solidFill>
                </a:rPr>
                <a:t>Request lost</a:t>
              </a:r>
            </a:p>
            <a:p>
              <a:r>
                <a:rPr lang="de-DE" sz="1200">
                  <a:solidFill>
                    <a:srgbClr val="FF0000"/>
                  </a:solidFill>
                </a:rPr>
                <a:t>Reply lost</a:t>
              </a:r>
            </a:p>
            <a:p>
              <a:r>
                <a:rPr lang="de-DE" sz="1200">
                  <a:solidFill>
                    <a:srgbClr val="FF0000"/>
                  </a:solidFill>
                </a:rPr>
                <a:t>Client crash</a:t>
              </a:r>
            </a:p>
            <a:p>
              <a:r>
                <a:rPr lang="de-DE" sz="1200">
                  <a:solidFill>
                    <a:srgbClr val="FF0000"/>
                  </a:solidFill>
                </a:rPr>
                <a:t>Server crash</a:t>
              </a:r>
              <a:endParaRPr lang="en-US" sz="1200">
                <a:solidFill>
                  <a:srgbClr val="FF0000"/>
                </a:solidFill>
              </a:endParaRPr>
            </a:p>
          </p:txBody>
        </p:sp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B4B0C4FF-5E75-4323-B1E3-DFAB38A07F43}"/>
                </a:ext>
              </a:extLst>
            </p:cNvPr>
            <p:cNvGrpSpPr/>
            <p:nvPr/>
          </p:nvGrpSpPr>
          <p:grpSpPr>
            <a:xfrm>
              <a:off x="8102215" y="1871118"/>
              <a:ext cx="310680" cy="231120"/>
              <a:chOff x="8102215" y="1871118"/>
              <a:chExt cx="310680" cy="2311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5">
                <p14:nvContentPartPr>
                  <p14:cNvPr id="9" name="Freihand 8">
                    <a:extLst>
                      <a:ext uri="{FF2B5EF4-FFF2-40B4-BE49-F238E27FC236}">
                        <a16:creationId xmlns:a16="http://schemas.microsoft.com/office/drawing/2014/main" id="{3D505AE5-F037-4C93-B729-041C4A8D637F}"/>
                      </a:ext>
                    </a:extLst>
                  </p14:cNvPr>
                  <p14:cNvContentPartPr/>
                  <p14:nvPr/>
                </p14:nvContentPartPr>
                <p14:xfrm>
                  <a:off x="8102215" y="1951038"/>
                  <a:ext cx="169560" cy="140040"/>
                </p14:xfrm>
              </p:contentPart>
            </mc:Choice>
            <mc:Fallback xmlns="">
              <p:pic>
                <p:nvPicPr>
                  <p:cNvPr id="9" name="Freihand 8">
                    <a:extLst>
                      <a:ext uri="{FF2B5EF4-FFF2-40B4-BE49-F238E27FC236}">
                        <a16:creationId xmlns:a16="http://schemas.microsoft.com/office/drawing/2014/main" id="{3D505AE5-F037-4C93-B729-041C4A8D637F}"/>
                      </a:ext>
                    </a:extLst>
                  </p:cNvPr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8093838" y="1942084"/>
                    <a:ext cx="185980" cy="15759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7">
                <p14:nvContentPartPr>
                  <p14:cNvPr id="10" name="Freihand 9">
                    <a:extLst>
                      <a:ext uri="{FF2B5EF4-FFF2-40B4-BE49-F238E27FC236}">
                        <a16:creationId xmlns:a16="http://schemas.microsoft.com/office/drawing/2014/main" id="{7263B6ED-849E-4606-ABBC-7BB570E97BBD}"/>
                      </a:ext>
                    </a:extLst>
                  </p14:cNvPr>
                  <p14:cNvContentPartPr/>
                  <p14:nvPr/>
                </p14:nvContentPartPr>
                <p14:xfrm>
                  <a:off x="8113735" y="1958598"/>
                  <a:ext cx="134640" cy="143640"/>
                </p14:xfrm>
              </p:contentPart>
            </mc:Choice>
            <mc:Fallback xmlns="">
              <p:pic>
                <p:nvPicPr>
                  <p:cNvPr id="10" name="Freihand 9">
                    <a:extLst>
                      <a:ext uri="{FF2B5EF4-FFF2-40B4-BE49-F238E27FC236}">
                        <a16:creationId xmlns:a16="http://schemas.microsoft.com/office/drawing/2014/main" id="{7263B6ED-849E-4606-ABBC-7BB570E97BBD}"/>
                      </a:ext>
                    </a:extLst>
                  </p:cNvPr>
                  <p:cNvPicPr/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8105341" y="1949643"/>
                    <a:ext cx="151092" cy="16119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9">
                <p14:nvContentPartPr>
                  <p14:cNvPr id="11" name="Freihand 10">
                    <a:extLst>
                      <a:ext uri="{FF2B5EF4-FFF2-40B4-BE49-F238E27FC236}">
                        <a16:creationId xmlns:a16="http://schemas.microsoft.com/office/drawing/2014/main" id="{B0CFDC8C-18F5-4922-BD82-E08F345A8811}"/>
                      </a:ext>
                    </a:extLst>
                  </p14:cNvPr>
                  <p14:cNvContentPartPr/>
                  <p14:nvPr/>
                </p14:nvContentPartPr>
                <p14:xfrm>
                  <a:off x="8312815" y="1871118"/>
                  <a:ext cx="100080" cy="115560"/>
                </p14:xfrm>
              </p:contentPart>
            </mc:Choice>
            <mc:Fallback xmlns="">
              <p:pic>
                <p:nvPicPr>
                  <p:cNvPr id="11" name="Freihand 10">
                    <a:extLst>
                      <a:ext uri="{FF2B5EF4-FFF2-40B4-BE49-F238E27FC236}">
                        <a16:creationId xmlns:a16="http://schemas.microsoft.com/office/drawing/2014/main" id="{B0CFDC8C-18F5-4922-BD82-E08F345A8811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8304419" y="1862146"/>
                    <a:ext cx="116536" cy="13314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1">
                <p14:nvContentPartPr>
                  <p14:cNvPr id="15" name="Freihand 14">
                    <a:extLst>
                      <a:ext uri="{FF2B5EF4-FFF2-40B4-BE49-F238E27FC236}">
                        <a16:creationId xmlns:a16="http://schemas.microsoft.com/office/drawing/2014/main" id="{A2E5C979-D44B-4AAA-B8A8-B2211002C1B9}"/>
                      </a:ext>
                    </a:extLst>
                  </p14:cNvPr>
                  <p14:cNvContentPartPr/>
                  <p14:nvPr/>
                </p14:nvContentPartPr>
                <p14:xfrm>
                  <a:off x="8388055" y="2059038"/>
                  <a:ext cx="7560" cy="3960"/>
                </p14:xfrm>
              </p:contentPart>
            </mc:Choice>
            <mc:Fallback xmlns="">
              <p:pic>
                <p:nvPicPr>
                  <p:cNvPr id="15" name="Freihand 14">
                    <a:extLst>
                      <a:ext uri="{FF2B5EF4-FFF2-40B4-BE49-F238E27FC236}">
                        <a16:creationId xmlns:a16="http://schemas.microsoft.com/office/drawing/2014/main" id="{A2E5C979-D44B-4AAA-B8A8-B2211002C1B9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8379464" y="2050788"/>
                    <a:ext cx="24398" cy="2013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7" name="Freihand 16">
                  <a:extLst>
                    <a:ext uri="{FF2B5EF4-FFF2-40B4-BE49-F238E27FC236}">
                      <a16:creationId xmlns:a16="http://schemas.microsoft.com/office/drawing/2014/main" id="{EA717D68-DD7A-4AD8-8879-437021DB1AA4}"/>
                    </a:ext>
                  </a:extLst>
                </p14:cNvPr>
                <p14:cNvContentPartPr/>
                <p14:nvPr/>
              </p14:nvContentPartPr>
              <p14:xfrm>
                <a:off x="9488215" y="1524798"/>
                <a:ext cx="117360" cy="99720"/>
              </p14:xfrm>
            </p:contentPart>
          </mc:Choice>
          <mc:Fallback xmlns="">
            <p:pic>
              <p:nvPicPr>
                <p:cNvPr id="17" name="Freihand 16">
                  <a:extLst>
                    <a:ext uri="{FF2B5EF4-FFF2-40B4-BE49-F238E27FC236}">
                      <a16:creationId xmlns:a16="http://schemas.microsoft.com/office/drawing/2014/main" id="{EA717D68-DD7A-4AD8-8879-437021DB1AA4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9479856" y="1515830"/>
                  <a:ext cx="133744" cy="11729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8" name="Freihand 17">
                  <a:extLst>
                    <a:ext uri="{FF2B5EF4-FFF2-40B4-BE49-F238E27FC236}">
                      <a16:creationId xmlns:a16="http://schemas.microsoft.com/office/drawing/2014/main" id="{032961D9-B660-4AD4-9E34-37156917D8C1}"/>
                    </a:ext>
                  </a:extLst>
                </p14:cNvPr>
                <p14:cNvContentPartPr/>
                <p14:nvPr/>
              </p14:nvContentPartPr>
              <p14:xfrm>
                <a:off x="9501895" y="1527318"/>
                <a:ext cx="110520" cy="97560"/>
              </p14:xfrm>
            </p:contentPart>
          </mc:Choice>
          <mc:Fallback xmlns="">
            <p:pic>
              <p:nvPicPr>
                <p:cNvPr id="18" name="Freihand 17">
                  <a:extLst>
                    <a:ext uri="{FF2B5EF4-FFF2-40B4-BE49-F238E27FC236}">
                      <a16:creationId xmlns:a16="http://schemas.microsoft.com/office/drawing/2014/main" id="{032961D9-B660-4AD4-9E34-37156917D8C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9493522" y="1518351"/>
                  <a:ext cx="126931" cy="115135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31" name="Gruppieren 30">
              <a:extLst>
                <a:ext uri="{FF2B5EF4-FFF2-40B4-BE49-F238E27FC236}">
                  <a16:creationId xmlns:a16="http://schemas.microsoft.com/office/drawing/2014/main" id="{18973B7B-2972-4FBF-AC19-6583DCDC8582}"/>
                </a:ext>
              </a:extLst>
            </p:cNvPr>
            <p:cNvGrpSpPr/>
            <p:nvPr/>
          </p:nvGrpSpPr>
          <p:grpSpPr>
            <a:xfrm>
              <a:off x="9480295" y="1694718"/>
              <a:ext cx="101160" cy="132480"/>
              <a:chOff x="9480295" y="1694718"/>
              <a:chExt cx="101160" cy="13248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17">
                <p14:nvContentPartPr>
                  <p14:cNvPr id="19" name="Freihand 18">
                    <a:extLst>
                      <a:ext uri="{FF2B5EF4-FFF2-40B4-BE49-F238E27FC236}">
                        <a16:creationId xmlns:a16="http://schemas.microsoft.com/office/drawing/2014/main" id="{68C072AC-8B92-4705-BF37-416677B4BC8E}"/>
                      </a:ext>
                    </a:extLst>
                  </p14:cNvPr>
                  <p14:cNvContentPartPr/>
                  <p14:nvPr/>
                </p14:nvContentPartPr>
                <p14:xfrm>
                  <a:off x="9480295" y="1694718"/>
                  <a:ext cx="81720" cy="80640"/>
                </p14:xfrm>
              </p:contentPart>
            </mc:Choice>
            <mc:Fallback xmlns="">
              <p:pic>
                <p:nvPicPr>
                  <p:cNvPr id="19" name="Freihand 18">
                    <a:extLst>
                      <a:ext uri="{FF2B5EF4-FFF2-40B4-BE49-F238E27FC236}">
                        <a16:creationId xmlns:a16="http://schemas.microsoft.com/office/drawing/2014/main" id="{68C072AC-8B92-4705-BF37-416677B4BC8E}"/>
                      </a:ext>
                    </a:extLst>
                  </p:cNvPr>
                  <p:cNvPicPr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9471922" y="1685758"/>
                    <a:ext cx="98131" cy="9820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9">
                <p14:nvContentPartPr>
                  <p14:cNvPr id="21" name="Freihand 20">
                    <a:extLst>
                      <a:ext uri="{FF2B5EF4-FFF2-40B4-BE49-F238E27FC236}">
                        <a16:creationId xmlns:a16="http://schemas.microsoft.com/office/drawing/2014/main" id="{EB5F3748-C048-4531-904A-F446486E1CC0}"/>
                      </a:ext>
                    </a:extLst>
                  </p14:cNvPr>
                  <p14:cNvContentPartPr/>
                  <p14:nvPr/>
                </p14:nvContentPartPr>
                <p14:xfrm>
                  <a:off x="9567055" y="1821798"/>
                  <a:ext cx="14400" cy="5400"/>
                </p14:xfrm>
              </p:contentPart>
            </mc:Choice>
            <mc:Fallback xmlns="">
              <p:pic>
                <p:nvPicPr>
                  <p:cNvPr id="21" name="Freihand 20">
                    <a:extLst>
                      <a:ext uri="{FF2B5EF4-FFF2-40B4-BE49-F238E27FC236}">
                        <a16:creationId xmlns:a16="http://schemas.microsoft.com/office/drawing/2014/main" id="{EB5F3748-C048-4531-904A-F446486E1CC0}"/>
                      </a:ext>
                    </a:extLst>
                  </p:cNvPr>
                  <p:cNvPicPr/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9558683" y="1813360"/>
                    <a:ext cx="30809" cy="21938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7" name="Gruppieren 26">
              <a:extLst>
                <a:ext uri="{FF2B5EF4-FFF2-40B4-BE49-F238E27FC236}">
                  <a16:creationId xmlns:a16="http://schemas.microsoft.com/office/drawing/2014/main" id="{0D52E726-7471-47F3-8477-DAECFC0DA964}"/>
                </a:ext>
              </a:extLst>
            </p:cNvPr>
            <p:cNvGrpSpPr/>
            <p:nvPr/>
          </p:nvGrpSpPr>
          <p:grpSpPr>
            <a:xfrm>
              <a:off x="9613855" y="2319678"/>
              <a:ext cx="129240" cy="122040"/>
              <a:chOff x="9613855" y="2319678"/>
              <a:chExt cx="129240" cy="12204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1">
                <p14:nvContentPartPr>
                  <p14:cNvPr id="22" name="Freihand 21">
                    <a:extLst>
                      <a:ext uri="{FF2B5EF4-FFF2-40B4-BE49-F238E27FC236}">
                        <a16:creationId xmlns:a16="http://schemas.microsoft.com/office/drawing/2014/main" id="{20DEEC88-89AC-4AD7-837C-AF1F9F08BB82}"/>
                      </a:ext>
                    </a:extLst>
                  </p14:cNvPr>
                  <p14:cNvContentPartPr/>
                  <p14:nvPr/>
                </p14:nvContentPartPr>
                <p14:xfrm>
                  <a:off x="9613855" y="2319678"/>
                  <a:ext cx="129240" cy="120600"/>
                </p14:xfrm>
              </p:contentPart>
            </mc:Choice>
            <mc:Fallback xmlns="">
              <p:pic>
                <p:nvPicPr>
                  <p:cNvPr id="22" name="Freihand 21">
                    <a:extLst>
                      <a:ext uri="{FF2B5EF4-FFF2-40B4-BE49-F238E27FC236}">
                        <a16:creationId xmlns:a16="http://schemas.microsoft.com/office/drawing/2014/main" id="{20DEEC88-89AC-4AD7-837C-AF1F9F08BB82}"/>
                      </a:ext>
                    </a:extLst>
                  </p:cNvPr>
                  <p:cNvPicPr/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9605463" y="2310758"/>
                    <a:ext cx="145689" cy="13808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3">
                <p14:nvContentPartPr>
                  <p14:cNvPr id="23" name="Freihand 22">
                    <a:extLst>
                      <a:ext uri="{FF2B5EF4-FFF2-40B4-BE49-F238E27FC236}">
                        <a16:creationId xmlns:a16="http://schemas.microsoft.com/office/drawing/2014/main" id="{E51C3BE1-6F45-4717-9751-C08145E0C964}"/>
                      </a:ext>
                    </a:extLst>
                  </p14:cNvPr>
                  <p14:cNvContentPartPr/>
                  <p14:nvPr/>
                </p14:nvContentPartPr>
                <p14:xfrm>
                  <a:off x="9629335" y="2337318"/>
                  <a:ext cx="76680" cy="104400"/>
                </p14:xfrm>
              </p:contentPart>
            </mc:Choice>
            <mc:Fallback xmlns="">
              <p:pic>
                <p:nvPicPr>
                  <p:cNvPr id="23" name="Freihand 22">
                    <a:extLst>
                      <a:ext uri="{FF2B5EF4-FFF2-40B4-BE49-F238E27FC236}">
                        <a16:creationId xmlns:a16="http://schemas.microsoft.com/office/drawing/2014/main" id="{E51C3BE1-6F45-4717-9751-C08145E0C964}"/>
                      </a:ext>
                    </a:extLst>
                  </p:cNvPr>
                  <p:cNvPicPr/>
                  <p:nvPr/>
                </p:nvPicPr>
                <p:blipFill>
                  <a:blip r:embed="rId24"/>
                  <a:stretch>
                    <a:fillRect/>
                  </a:stretch>
                </p:blipFill>
                <p:spPr>
                  <a:xfrm>
                    <a:off x="9621000" y="2328349"/>
                    <a:ext cx="93016" cy="121979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26" name="Gruppieren 25">
              <a:extLst>
                <a:ext uri="{FF2B5EF4-FFF2-40B4-BE49-F238E27FC236}">
                  <a16:creationId xmlns:a16="http://schemas.microsoft.com/office/drawing/2014/main" id="{AE6D66D7-EA4C-4027-BB2A-D5A08F45A7E6}"/>
                </a:ext>
              </a:extLst>
            </p:cNvPr>
            <p:cNvGrpSpPr/>
            <p:nvPr/>
          </p:nvGrpSpPr>
          <p:grpSpPr>
            <a:xfrm>
              <a:off x="9707815" y="2524878"/>
              <a:ext cx="64080" cy="124920"/>
              <a:chOff x="9707815" y="2524878"/>
              <a:chExt cx="64080" cy="12492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5">
                <p14:nvContentPartPr>
                  <p14:cNvPr id="24" name="Freihand 23">
                    <a:extLst>
                      <a:ext uri="{FF2B5EF4-FFF2-40B4-BE49-F238E27FC236}">
                        <a16:creationId xmlns:a16="http://schemas.microsoft.com/office/drawing/2014/main" id="{18B49168-8770-470B-8B63-D1F4F4563E6A}"/>
                      </a:ext>
                    </a:extLst>
                  </p14:cNvPr>
                  <p14:cNvContentPartPr/>
                  <p14:nvPr/>
                </p14:nvContentPartPr>
                <p14:xfrm>
                  <a:off x="9707815" y="2524878"/>
                  <a:ext cx="64080" cy="64440"/>
                </p14:xfrm>
              </p:contentPart>
            </mc:Choice>
            <mc:Fallback xmlns="">
              <p:pic>
                <p:nvPicPr>
                  <p:cNvPr id="24" name="Freihand 23">
                    <a:extLst>
                      <a:ext uri="{FF2B5EF4-FFF2-40B4-BE49-F238E27FC236}">
                        <a16:creationId xmlns:a16="http://schemas.microsoft.com/office/drawing/2014/main" id="{18B49168-8770-470B-8B63-D1F4F4563E6A}"/>
                      </a:ext>
                    </a:extLst>
                  </p:cNvPr>
                  <p:cNvPicPr/>
                  <p:nvPr/>
                </p:nvPicPr>
                <p:blipFill>
                  <a:blip r:embed="rId26"/>
                  <a:stretch>
                    <a:fillRect/>
                  </a:stretch>
                </p:blipFill>
                <p:spPr>
                  <a:xfrm>
                    <a:off x="9699471" y="2515977"/>
                    <a:ext cx="80434" cy="8188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27">
                <p14:nvContentPartPr>
                  <p14:cNvPr id="25" name="Freihand 24">
                    <a:extLst>
                      <a:ext uri="{FF2B5EF4-FFF2-40B4-BE49-F238E27FC236}">
                        <a16:creationId xmlns:a16="http://schemas.microsoft.com/office/drawing/2014/main" id="{A465B9B8-AC44-4534-B380-B01FDB1DE6DA}"/>
                      </a:ext>
                    </a:extLst>
                  </p14:cNvPr>
                  <p14:cNvContentPartPr/>
                  <p14:nvPr/>
                </p14:nvContentPartPr>
                <p14:xfrm>
                  <a:off x="9736615" y="2646198"/>
                  <a:ext cx="17280" cy="3600"/>
                </p14:xfrm>
              </p:contentPart>
            </mc:Choice>
            <mc:Fallback xmlns="">
              <p:pic>
                <p:nvPicPr>
                  <p:cNvPr id="25" name="Freihand 24">
                    <a:extLst>
                      <a:ext uri="{FF2B5EF4-FFF2-40B4-BE49-F238E27FC236}">
                        <a16:creationId xmlns:a16="http://schemas.microsoft.com/office/drawing/2014/main" id="{A465B9B8-AC44-4534-B380-B01FDB1DE6DA}"/>
                      </a:ext>
                    </a:extLst>
                  </p:cNvPr>
                  <p:cNvPicPr/>
                  <p:nvPr/>
                </p:nvPicPr>
                <p:blipFill>
                  <a:blip r:embed="rId28"/>
                  <a:stretch>
                    <a:fillRect/>
                  </a:stretch>
                </p:blipFill>
                <p:spPr>
                  <a:xfrm>
                    <a:off x="9727975" y="2637198"/>
                    <a:ext cx="34214" cy="212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8" name="Gruppieren 37">
              <a:extLst>
                <a:ext uri="{FF2B5EF4-FFF2-40B4-BE49-F238E27FC236}">
                  <a16:creationId xmlns:a16="http://schemas.microsoft.com/office/drawing/2014/main" id="{2B515420-895B-410A-832E-29BF63444030}"/>
                </a:ext>
              </a:extLst>
            </p:cNvPr>
            <p:cNvGrpSpPr/>
            <p:nvPr/>
          </p:nvGrpSpPr>
          <p:grpSpPr>
            <a:xfrm>
              <a:off x="10741015" y="1722798"/>
              <a:ext cx="261360" cy="216000"/>
              <a:chOff x="10741015" y="1722798"/>
              <a:chExt cx="261360" cy="216000"/>
            </a:xfrm>
          </p:grpSpPr>
          <mc:AlternateContent xmlns:mc="http://schemas.openxmlformats.org/markup-compatibility/2006" xmlns:p14="http://schemas.microsoft.com/office/powerpoint/2010/main">
            <mc:Choice Requires="p14">
              <p:contentPart p14:bwMode="auto" r:id="rId29">
                <p14:nvContentPartPr>
                  <p14:cNvPr id="32" name="Freihand 31">
                    <a:extLst>
                      <a:ext uri="{FF2B5EF4-FFF2-40B4-BE49-F238E27FC236}">
                        <a16:creationId xmlns:a16="http://schemas.microsoft.com/office/drawing/2014/main" id="{BF881382-574D-46AC-BAA9-1F1AFC567A9F}"/>
                      </a:ext>
                    </a:extLst>
                  </p14:cNvPr>
                  <p14:cNvContentPartPr/>
                  <p14:nvPr/>
                </p14:nvContentPartPr>
                <p14:xfrm>
                  <a:off x="10741015" y="1848078"/>
                  <a:ext cx="165240" cy="90720"/>
                </p14:xfrm>
              </p:contentPart>
            </mc:Choice>
            <mc:Fallback xmlns="">
              <p:pic>
                <p:nvPicPr>
                  <p:cNvPr id="32" name="Freihand 31">
                    <a:extLst>
                      <a:ext uri="{FF2B5EF4-FFF2-40B4-BE49-F238E27FC236}">
                        <a16:creationId xmlns:a16="http://schemas.microsoft.com/office/drawing/2014/main" id="{BF881382-574D-46AC-BAA9-1F1AFC567A9F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10732636" y="1839114"/>
                    <a:ext cx="181663" cy="10829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1">
                <p14:nvContentPartPr>
                  <p14:cNvPr id="33" name="Freihand 32">
                    <a:extLst>
                      <a:ext uri="{FF2B5EF4-FFF2-40B4-BE49-F238E27FC236}">
                        <a16:creationId xmlns:a16="http://schemas.microsoft.com/office/drawing/2014/main" id="{C37A9E36-5C04-47B5-81F3-0ADBC38D06AD}"/>
                      </a:ext>
                    </a:extLst>
                  </p14:cNvPr>
                  <p14:cNvContentPartPr/>
                  <p14:nvPr/>
                </p14:nvContentPartPr>
                <p14:xfrm>
                  <a:off x="10757935" y="1854918"/>
                  <a:ext cx="110520" cy="80280"/>
                </p14:xfrm>
              </p:contentPart>
            </mc:Choice>
            <mc:Fallback xmlns="">
              <p:pic>
                <p:nvPicPr>
                  <p:cNvPr id="33" name="Freihand 32">
                    <a:extLst>
                      <a:ext uri="{FF2B5EF4-FFF2-40B4-BE49-F238E27FC236}">
                        <a16:creationId xmlns:a16="http://schemas.microsoft.com/office/drawing/2014/main" id="{C37A9E36-5C04-47B5-81F3-0ADBC38D06AD}"/>
                      </a:ext>
                    </a:extLst>
                  </p:cNvPr>
                  <p:cNvPicPr/>
                  <p:nvPr/>
                </p:nvPicPr>
                <p:blipFill>
                  <a:blip r:embed="rId32"/>
                  <a:stretch>
                    <a:fillRect/>
                  </a:stretch>
                </p:blipFill>
                <p:spPr>
                  <a:xfrm>
                    <a:off x="10749588" y="1845998"/>
                    <a:ext cx="126881" cy="9776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3">
                <p14:nvContentPartPr>
                  <p14:cNvPr id="34" name="Freihand 33">
                    <a:extLst>
                      <a:ext uri="{FF2B5EF4-FFF2-40B4-BE49-F238E27FC236}">
                        <a16:creationId xmlns:a16="http://schemas.microsoft.com/office/drawing/2014/main" id="{FB907DB3-E785-495B-B60E-1D02EA994FD1}"/>
                      </a:ext>
                    </a:extLst>
                  </p14:cNvPr>
                  <p14:cNvContentPartPr/>
                  <p14:nvPr/>
                </p14:nvContentPartPr>
                <p14:xfrm>
                  <a:off x="10936495" y="1722798"/>
                  <a:ext cx="65880" cy="97920"/>
                </p14:xfrm>
              </p:contentPart>
            </mc:Choice>
            <mc:Fallback xmlns="">
              <p:pic>
                <p:nvPicPr>
                  <p:cNvPr id="34" name="Freihand 33">
                    <a:extLst>
                      <a:ext uri="{FF2B5EF4-FFF2-40B4-BE49-F238E27FC236}">
                        <a16:creationId xmlns:a16="http://schemas.microsoft.com/office/drawing/2014/main" id="{FB907DB3-E785-495B-B60E-1D02EA994FD1}"/>
                      </a:ext>
                    </a:extLst>
                  </p:cNvPr>
                  <p:cNvPicPr/>
                  <p:nvPr/>
                </p:nvPicPr>
                <p:blipFill>
                  <a:blip r:embed="rId34"/>
                  <a:stretch>
                    <a:fillRect/>
                  </a:stretch>
                </p:blipFill>
                <p:spPr>
                  <a:xfrm>
                    <a:off x="10928092" y="1713831"/>
                    <a:ext cx="82350" cy="11549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35">
                <p14:nvContentPartPr>
                  <p14:cNvPr id="37" name="Freihand 36">
                    <a:extLst>
                      <a:ext uri="{FF2B5EF4-FFF2-40B4-BE49-F238E27FC236}">
                        <a16:creationId xmlns:a16="http://schemas.microsoft.com/office/drawing/2014/main" id="{AC296297-58F3-42E5-9931-194B0D7B985C}"/>
                      </a:ext>
                    </a:extLst>
                  </p14:cNvPr>
                  <p14:cNvContentPartPr/>
                  <p14:nvPr/>
                </p14:nvContentPartPr>
                <p14:xfrm>
                  <a:off x="10954495" y="1891278"/>
                  <a:ext cx="1800" cy="360"/>
                </p14:xfrm>
              </p:contentPart>
            </mc:Choice>
            <mc:Fallback xmlns="">
              <p:pic>
                <p:nvPicPr>
                  <p:cNvPr id="37" name="Freihand 36">
                    <a:extLst>
                      <a:ext uri="{FF2B5EF4-FFF2-40B4-BE49-F238E27FC236}">
                        <a16:creationId xmlns:a16="http://schemas.microsoft.com/office/drawing/2014/main" id="{AC296297-58F3-42E5-9931-194B0D7B985C}"/>
                      </a:ext>
                    </a:extLst>
                  </p:cNvPr>
                  <p:cNvPicPr/>
                  <p:nvPr/>
                </p:nvPicPr>
                <p:blipFill>
                  <a:blip r:embed="rId36"/>
                  <a:stretch>
                    <a:fillRect/>
                  </a:stretch>
                </p:blipFill>
                <p:spPr>
                  <a:xfrm>
                    <a:off x="10945495" y="1882278"/>
                    <a:ext cx="19440" cy="1800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C613DF8D-B70C-4F1B-AFB9-2A9488EDF1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40407"/>
              </p:ext>
            </p:extLst>
          </p:nvPr>
        </p:nvGraphicFramePr>
        <p:xfrm>
          <a:off x="400050" y="767226"/>
          <a:ext cx="3114341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4341">
                  <a:extLst>
                    <a:ext uri="{9D8B030D-6E8A-4147-A177-3AD203B41FA5}">
                      <a16:colId xmlns:a16="http://schemas.microsoft.com/office/drawing/2014/main" val="3162634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Pass parameters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98938"/>
                  </a:ext>
                </a:extLst>
              </a:tr>
              <a:tr h="777743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noProof="0">
                          <a:solidFill>
                            <a:schemeClr val="tx1"/>
                          </a:solidFill>
                        </a:rPr>
                        <a:t>Call by value </a:t>
                      </a: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(value is copied)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noProof="0">
                          <a:solidFill>
                            <a:schemeClr val="tx1"/>
                          </a:solidFill>
                        </a:rPr>
                        <a:t>Call by reference</a:t>
                      </a:r>
                      <a:br>
                        <a:rPr lang="en-US" sz="1200" b="1" noProof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(only locally or with log address format)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noProof="0">
                          <a:solidFill>
                            <a:schemeClr val="tx1"/>
                          </a:solidFill>
                        </a:rPr>
                        <a:t>Call by copy &amp; restore </a:t>
                      </a:r>
                      <a:br>
                        <a:rPr lang="en-US" sz="1200" noProof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(remote alternative to call by reference, slightly different semantics)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7489026"/>
                  </a:ext>
                </a:extLst>
              </a:tr>
            </a:tbl>
          </a:graphicData>
        </a:graphic>
      </p:graphicFrame>
      <p:graphicFrame>
        <p:nvGraphicFramePr>
          <p:cNvPr id="35" name="Tabelle 34">
            <a:extLst>
              <a:ext uri="{FF2B5EF4-FFF2-40B4-BE49-F238E27FC236}">
                <a16:creationId xmlns:a16="http://schemas.microsoft.com/office/drawing/2014/main" id="{0CCC14E4-0F5F-4193-B025-B6AD1F807C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710529"/>
              </p:ext>
            </p:extLst>
          </p:nvPr>
        </p:nvGraphicFramePr>
        <p:xfrm>
          <a:off x="3810276" y="381317"/>
          <a:ext cx="3264994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4994">
                  <a:extLst>
                    <a:ext uri="{9D8B030D-6E8A-4147-A177-3AD203B41FA5}">
                      <a16:colId xmlns:a16="http://schemas.microsoft.com/office/drawing/2014/main" val="3162634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Interface definition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98938"/>
                  </a:ext>
                </a:extLst>
              </a:tr>
              <a:tr h="777743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IDL (language independent)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Stub / skeleton (proxies)</a:t>
                      </a:r>
                      <a:br>
                        <a:rPr lang="en-US" sz="1200" noProof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(can be generated from IDL)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Transparency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Caller &amp; callee see each other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Stub / skeleton are transparent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Marshalling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Prepare data for transmission / delivery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Done by stub / skeleton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7489026"/>
                  </a:ext>
                </a:extLst>
              </a:tr>
            </a:tbl>
          </a:graphicData>
        </a:graphic>
      </p:graphicFrame>
      <p:graphicFrame>
        <p:nvGraphicFramePr>
          <p:cNvPr id="40" name="Tabelle 39">
            <a:extLst>
              <a:ext uri="{FF2B5EF4-FFF2-40B4-BE49-F238E27FC236}">
                <a16:creationId xmlns:a16="http://schemas.microsoft.com/office/drawing/2014/main" id="{A254E30C-4FB5-4B77-B8B0-5074B8C3E8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210005"/>
              </p:ext>
            </p:extLst>
          </p:nvPr>
        </p:nvGraphicFramePr>
        <p:xfrm>
          <a:off x="400050" y="2395872"/>
          <a:ext cx="31242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>
                  <a:extLst>
                    <a:ext uri="{9D8B030D-6E8A-4147-A177-3AD203B41FA5}">
                      <a16:colId xmlns:a16="http://schemas.microsoft.com/office/drawing/2014/main" val="316263458"/>
                    </a:ext>
                  </a:extLst>
                </a:gridCol>
              </a:tblGrid>
              <a:tr h="235906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Long address format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98938"/>
                  </a:ext>
                </a:extLst>
              </a:tr>
              <a:tr h="501625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IP : process : logical_address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Call by reference becomes valid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Overhead: Everything becomes remote call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7489026"/>
                  </a:ext>
                </a:extLst>
              </a:tr>
            </a:tbl>
          </a:graphicData>
        </a:graphic>
      </p:graphicFrame>
      <p:graphicFrame>
        <p:nvGraphicFramePr>
          <p:cNvPr id="41" name="Tabelle 40">
            <a:extLst>
              <a:ext uri="{FF2B5EF4-FFF2-40B4-BE49-F238E27FC236}">
                <a16:creationId xmlns:a16="http://schemas.microsoft.com/office/drawing/2014/main" id="{E3763E6A-15B1-4E3D-BFF1-A6F02D76BA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291102"/>
              </p:ext>
            </p:extLst>
          </p:nvPr>
        </p:nvGraphicFramePr>
        <p:xfrm>
          <a:off x="2129180" y="4567848"/>
          <a:ext cx="1385211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5211">
                  <a:extLst>
                    <a:ext uri="{9D8B030D-6E8A-4147-A177-3AD203B41FA5}">
                      <a16:colId xmlns:a16="http://schemas.microsoft.com/office/drawing/2014/main" val="3162634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Remote calls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989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RPC binding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RMI registry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7489026"/>
                  </a:ext>
                </a:extLst>
              </a:tr>
            </a:tbl>
          </a:graphicData>
        </a:graphic>
      </p:graphicFrame>
      <p:graphicFrame>
        <p:nvGraphicFramePr>
          <p:cNvPr id="42" name="Tabelle 41">
            <a:extLst>
              <a:ext uri="{FF2B5EF4-FFF2-40B4-BE49-F238E27FC236}">
                <a16:creationId xmlns:a16="http://schemas.microsoft.com/office/drawing/2014/main" id="{194138E8-04CB-4108-847B-E9C916DB68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8900569"/>
              </p:ext>
            </p:extLst>
          </p:nvPr>
        </p:nvGraphicFramePr>
        <p:xfrm>
          <a:off x="400050" y="3483854"/>
          <a:ext cx="31242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>
                  <a:extLst>
                    <a:ext uri="{9D8B030D-6E8A-4147-A177-3AD203B41FA5}">
                      <a16:colId xmlns:a16="http://schemas.microsoft.com/office/drawing/2014/main" val="316263458"/>
                    </a:ext>
                  </a:extLst>
                </a:gridCol>
              </a:tblGrid>
              <a:tr h="244755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Reply cache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98938"/>
                  </a:ext>
                </a:extLst>
              </a:tr>
              <a:tr h="520441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Sequence numbers to decide if response from reply cache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Only recompute if f(x)=f(f(x))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7489026"/>
                  </a:ext>
                </a:extLst>
              </a:tr>
            </a:tbl>
          </a:graphicData>
        </a:graphic>
      </p:graphicFrame>
      <p:graphicFrame>
        <p:nvGraphicFramePr>
          <p:cNvPr id="44" name="Tabelle 43">
            <a:extLst>
              <a:ext uri="{FF2B5EF4-FFF2-40B4-BE49-F238E27FC236}">
                <a16:creationId xmlns:a16="http://schemas.microsoft.com/office/drawing/2014/main" id="{0F7A86C9-0BBF-40B5-8E6B-433ADE234B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108944"/>
              </p:ext>
            </p:extLst>
          </p:nvPr>
        </p:nvGraphicFramePr>
        <p:xfrm>
          <a:off x="400050" y="4567848"/>
          <a:ext cx="1624902" cy="2290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4902">
                  <a:extLst>
                    <a:ext uri="{9D8B030D-6E8A-4147-A177-3AD203B41FA5}">
                      <a16:colId xmlns:a16="http://schemas.microsoft.com/office/drawing/2014/main" val="316263458"/>
                    </a:ext>
                  </a:extLst>
                </a:gridCol>
              </a:tblGrid>
              <a:tr h="369911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Webservices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98938"/>
                  </a:ext>
                </a:extLst>
              </a:tr>
              <a:tr h="175206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Used in the past </a:t>
                      </a:r>
                      <a:r>
                        <a:rPr lang="en-US" sz="1200" b="0" noProof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200" b="1" noProof="0">
                          <a:solidFill>
                            <a:schemeClr val="tx1"/>
                          </a:solidFill>
                        </a:rPr>
                        <a:t>deprecated!</a:t>
                      </a:r>
                      <a:r>
                        <a:rPr lang="en-US" sz="1200" b="0" noProof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 err="1">
                          <a:solidFill>
                            <a:schemeClr val="tx1"/>
                          </a:solidFill>
                        </a:rPr>
                        <a:t>Interprocess</a:t>
                      </a: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 communication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SOAP (Simple Object Access Protocol)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Interface is </a:t>
                      </a:r>
                      <a:br>
                        <a:rPr lang="en-US" sz="1200" noProof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machine</a:t>
                      </a:r>
                      <a:br>
                        <a:rPr lang="en-US" sz="1200" noProof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readable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7489026"/>
                  </a:ext>
                </a:extLst>
              </a:tr>
            </a:tbl>
          </a:graphicData>
        </a:graphic>
      </p:graphicFrame>
      <p:graphicFrame>
        <p:nvGraphicFramePr>
          <p:cNvPr id="46" name="Tabelle 45">
            <a:extLst>
              <a:ext uri="{FF2B5EF4-FFF2-40B4-BE49-F238E27FC236}">
                <a16:creationId xmlns:a16="http://schemas.microsoft.com/office/drawing/2014/main" id="{732735FC-965B-4C9D-A268-069CC9F444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002068"/>
              </p:ext>
            </p:extLst>
          </p:nvPr>
        </p:nvGraphicFramePr>
        <p:xfrm>
          <a:off x="2129180" y="5468961"/>
          <a:ext cx="2511244" cy="1389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5622">
                  <a:extLst>
                    <a:ext uri="{9D8B030D-6E8A-4147-A177-3AD203B41FA5}">
                      <a16:colId xmlns:a16="http://schemas.microsoft.com/office/drawing/2014/main" val="316263458"/>
                    </a:ext>
                  </a:extLst>
                </a:gridCol>
                <a:gridCol w="1255622">
                  <a:extLst>
                    <a:ext uri="{9D8B030D-6E8A-4147-A177-3AD203B41FA5}">
                      <a16:colId xmlns:a16="http://schemas.microsoft.com/office/drawing/2014/main" val="401554866"/>
                    </a:ext>
                  </a:extLst>
                </a:gridCol>
              </a:tblGrid>
              <a:tr h="277807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1" noProof="0">
                          <a:solidFill>
                            <a:schemeClr val="tx1"/>
                          </a:solidFill>
                        </a:rPr>
                        <a:t>Applications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98938"/>
                  </a:ext>
                </a:extLst>
              </a:tr>
              <a:tr h="2778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noProof="0">
                          <a:solidFill>
                            <a:schemeClr val="tx1"/>
                          </a:solidFill>
                        </a:rPr>
                        <a:t>Directory service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0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056489"/>
                  </a:ext>
                </a:extLst>
              </a:tr>
              <a:tr h="277807">
                <a:tc gridSpan="2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200" b="1" noProof="0">
                          <a:solidFill>
                            <a:schemeClr val="tx1"/>
                          </a:solidFill>
                        </a:rPr>
                        <a:t>WebServices &amp; Service 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489026"/>
                  </a:ext>
                </a:extLst>
              </a:tr>
              <a:tr h="277807">
                <a:tc gridSpan="2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200" b="1" noProof="0">
                          <a:solidFill>
                            <a:schemeClr val="tx1"/>
                          </a:solidFill>
                        </a:rPr>
                        <a:t>SOAP</a:t>
                      </a: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 (representation syntax)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7546147"/>
                  </a:ext>
                </a:extLst>
              </a:tr>
              <a:tr h="277807">
                <a:tc gridSpan="2"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200" b="1" noProof="0">
                          <a:solidFill>
                            <a:schemeClr val="tx1"/>
                          </a:solidFill>
                        </a:rPr>
                        <a:t>URIs, XML, HTTP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550625"/>
                  </a:ext>
                </a:extLst>
              </a:tr>
            </a:tbl>
          </a:graphicData>
        </a:graphic>
      </p:graphicFrame>
      <p:pic>
        <p:nvPicPr>
          <p:cNvPr id="13" name="Grafik 12">
            <a:extLst>
              <a:ext uri="{FF2B5EF4-FFF2-40B4-BE49-F238E27FC236}">
                <a16:creationId xmlns:a16="http://schemas.microsoft.com/office/drawing/2014/main" id="{14924743-F494-491E-97F9-0659912CB844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3810276" y="2535106"/>
            <a:ext cx="3264994" cy="3357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180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621EBE-24B1-419E-B8BB-70619F4CCA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Client Server</a:t>
            </a:r>
            <a:endParaRPr lang="en-US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18A04B00-1D63-4239-9AD4-E97713ECA80D}"/>
              </a:ext>
            </a:extLst>
          </p:cNvPr>
          <p:cNvGrpSpPr/>
          <p:nvPr/>
        </p:nvGrpSpPr>
        <p:grpSpPr>
          <a:xfrm>
            <a:off x="4177768" y="828995"/>
            <a:ext cx="3866002" cy="2017165"/>
            <a:chOff x="6711737" y="3954803"/>
            <a:chExt cx="3885509" cy="2017165"/>
          </a:xfrm>
        </p:grpSpPr>
        <p:graphicFrame>
          <p:nvGraphicFramePr>
            <p:cNvPr id="29" name="Tabelle 4">
              <a:extLst>
                <a:ext uri="{FF2B5EF4-FFF2-40B4-BE49-F238E27FC236}">
                  <a16:creationId xmlns:a16="http://schemas.microsoft.com/office/drawing/2014/main" id="{7BBDD22D-5B48-40AB-B075-E7620DBE514C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01753857"/>
                </p:ext>
              </p:extLst>
            </p:nvPr>
          </p:nvGraphicFramePr>
          <p:xfrm>
            <a:off x="6711737" y="3954803"/>
            <a:ext cx="3885509" cy="2017165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3866002">
                    <a:extLst>
                      <a:ext uri="{9D8B030D-6E8A-4147-A177-3AD203B41FA5}">
                        <a16:colId xmlns:a16="http://schemas.microsoft.com/office/drawing/2014/main" val="2618908539"/>
                      </a:ext>
                    </a:extLst>
                  </a:gridCol>
                </a:tblGrid>
                <a:tr h="341372">
                  <a:tc>
                    <a:txBody>
                      <a:bodyPr/>
                      <a:lstStyle/>
                      <a:p>
                        <a:r>
                          <a:rPr lang="en-US" noProof="0">
                            <a:solidFill>
                              <a:schemeClr val="tx1"/>
                            </a:solidFill>
                          </a:rPr>
                          <a:t>Steady-state availability [probability]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364508527"/>
                    </a:ext>
                  </a:extLst>
                </a:tr>
                <a:tr h="1651405">
                  <a:tc>
                    <a:txBody>
                      <a:bodyPr/>
                      <a:lstStyle/>
                      <a:p>
                        <a:pPr marL="285750" lvl="0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l-GR"/>
                          <a:t>λ</a:t>
                        </a:r>
                        <a:r>
                          <a:rPr lang="de-DE"/>
                          <a:t>: </a:t>
                        </a:r>
                        <a:r>
                          <a:rPr lang="en-US" noProof="0"/>
                          <a:t>Failure probability </a:t>
                        </a:r>
                      </a:p>
                      <a:p>
                        <a:pPr marL="285750" lvl="0" indent="-285750">
                          <a:buFont typeface="Arial" panose="020B0604020202020204" pitchFamily="34" charset="0"/>
                          <a:buChar char="•"/>
                        </a:pPr>
                        <a:r>
                          <a:rPr lang="el-GR"/>
                          <a:t>μ</a:t>
                        </a:r>
                        <a:r>
                          <a:rPr lang="de-DE"/>
                          <a:t>: </a:t>
                        </a:r>
                        <a:r>
                          <a:rPr lang="en-US" noProof="0"/>
                          <a:t>Repair probability 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986889180"/>
                    </a:ext>
                  </a:extLst>
                </a:tr>
              </a:tbl>
            </a:graphicData>
          </a:graphic>
        </p:graphicFrame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E5A0A26F-95EA-4EE0-A919-57AD7E4C42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74776" y="5022376"/>
              <a:ext cx="3590518" cy="889026"/>
            </a:xfrm>
            <a:prstGeom prst="rect">
              <a:avLst/>
            </a:prstGeom>
          </p:spPr>
        </p:pic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CF20C155-10DD-448A-8044-0AE6FEF3DE13}"/>
              </a:ext>
            </a:extLst>
          </p:cNvPr>
          <p:cNvGrpSpPr/>
          <p:nvPr/>
        </p:nvGrpSpPr>
        <p:grpSpPr>
          <a:xfrm>
            <a:off x="137016" y="4852736"/>
            <a:ext cx="2584148" cy="2005263"/>
            <a:chOff x="6731303" y="4064052"/>
            <a:chExt cx="2530294" cy="2128702"/>
          </a:xfrm>
        </p:grpSpPr>
        <p:graphicFrame>
          <p:nvGraphicFramePr>
            <p:cNvPr id="33" name="Tabelle 4">
              <a:extLst>
                <a:ext uri="{FF2B5EF4-FFF2-40B4-BE49-F238E27FC236}">
                  <a16:creationId xmlns:a16="http://schemas.microsoft.com/office/drawing/2014/main" id="{E21EB464-04AA-42BD-A5E2-4AAE5E6F8903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19717900"/>
                </p:ext>
              </p:extLst>
            </p:nvPr>
          </p:nvGraphicFramePr>
          <p:xfrm>
            <a:off x="6731303" y="4064052"/>
            <a:ext cx="2530294" cy="2128702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2584148">
                    <a:extLst>
                      <a:ext uri="{9D8B030D-6E8A-4147-A177-3AD203B41FA5}">
                        <a16:colId xmlns:a16="http://schemas.microsoft.com/office/drawing/2014/main" val="2618908539"/>
                      </a:ext>
                    </a:extLst>
                  </a:gridCol>
                </a:tblGrid>
                <a:tr h="367899">
                  <a:tc>
                    <a:txBody>
                      <a:bodyPr/>
                      <a:lstStyle/>
                      <a:p>
                        <a:r>
                          <a:rPr lang="en-US" noProof="0">
                            <a:solidFill>
                              <a:schemeClr val="tx1"/>
                            </a:solidFill>
                          </a:rPr>
                          <a:t>Stochastic Multiplexing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364508527"/>
                    </a:ext>
                  </a:extLst>
                </a:tr>
                <a:tr h="1637364">
                  <a:tc>
                    <a:txBody>
                      <a:bodyPr/>
                      <a:lstStyle/>
                      <a:p>
                        <a:pPr marL="285750" lvl="0" indent="-285750">
                          <a:buFont typeface="Arial" panose="020B0604020202020204" pitchFamily="34" charset="0"/>
                          <a:buChar char="•"/>
                        </a:pPr>
                        <a:endParaRPr lang="de-DE"/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986889180"/>
                    </a:ext>
                  </a:extLst>
                </a:tr>
              </a:tbl>
            </a:graphicData>
          </a:graphic>
        </p:graphicFrame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C0930F3D-EB8F-4532-B89E-E8EE5092ADC1}"/>
                </a:ext>
              </a:extLst>
            </p:cNvPr>
            <p:cNvGrpSpPr/>
            <p:nvPr/>
          </p:nvGrpSpPr>
          <p:grpSpPr>
            <a:xfrm>
              <a:off x="6783793" y="4471692"/>
              <a:ext cx="2462986" cy="1485478"/>
              <a:chOff x="9492355" y="4929859"/>
              <a:chExt cx="2462986" cy="1485478"/>
            </a:xfrm>
          </p:grpSpPr>
          <p:sp>
            <p:nvSpPr>
              <p:cNvPr id="4" name="Rechteck 3">
                <a:extLst>
                  <a:ext uri="{FF2B5EF4-FFF2-40B4-BE49-F238E27FC236}">
                    <a16:creationId xmlns:a16="http://schemas.microsoft.com/office/drawing/2014/main" id="{F62187ED-DD1A-4499-93C8-676647B364EA}"/>
                  </a:ext>
                </a:extLst>
              </p:cNvPr>
              <p:cNvSpPr/>
              <p:nvPr/>
            </p:nvSpPr>
            <p:spPr>
              <a:xfrm>
                <a:off x="10349840" y="5897262"/>
                <a:ext cx="925933" cy="51807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/>
                  <a:t>Stochastic</a:t>
                </a:r>
              </a:p>
              <a:p>
                <a:pPr algn="ctr"/>
                <a:r>
                  <a:rPr lang="en-US" sz="1050"/>
                  <a:t>MUX redundancy</a:t>
                </a:r>
              </a:p>
            </p:txBody>
          </p:sp>
          <p:sp>
            <p:nvSpPr>
              <p:cNvPr id="10" name="Rechteck 9">
                <a:extLst>
                  <a:ext uri="{FF2B5EF4-FFF2-40B4-BE49-F238E27FC236}">
                    <a16:creationId xmlns:a16="http://schemas.microsoft.com/office/drawing/2014/main" id="{E253B3E8-6117-4549-8EB1-91286E90AD41}"/>
                  </a:ext>
                </a:extLst>
              </p:cNvPr>
              <p:cNvSpPr/>
              <p:nvPr/>
            </p:nvSpPr>
            <p:spPr>
              <a:xfrm>
                <a:off x="9619081" y="5177763"/>
                <a:ext cx="958658" cy="51807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050"/>
                  <a:t>Redundancy 1</a:t>
                </a:r>
              </a:p>
            </p:txBody>
          </p:sp>
          <p:sp>
            <p:nvSpPr>
              <p:cNvPr id="8" name="Rechteck 7">
                <a:extLst>
                  <a:ext uri="{FF2B5EF4-FFF2-40B4-BE49-F238E27FC236}">
                    <a16:creationId xmlns:a16="http://schemas.microsoft.com/office/drawing/2014/main" id="{95B8BEFB-9483-4F54-B82A-680F5F449CB0}"/>
                  </a:ext>
                </a:extLst>
              </p:cNvPr>
              <p:cNvSpPr/>
              <p:nvPr/>
            </p:nvSpPr>
            <p:spPr>
              <a:xfrm>
                <a:off x="9492355" y="4929859"/>
                <a:ext cx="793166" cy="51807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/>
                  <a:t>Resource 1</a:t>
                </a:r>
              </a:p>
            </p:txBody>
          </p:sp>
          <p:sp>
            <p:nvSpPr>
              <p:cNvPr id="11" name="Rechteck 10">
                <a:extLst>
                  <a:ext uri="{FF2B5EF4-FFF2-40B4-BE49-F238E27FC236}">
                    <a16:creationId xmlns:a16="http://schemas.microsoft.com/office/drawing/2014/main" id="{72C31BE6-CD40-40F1-BD4D-B2BEA3B89449}"/>
                  </a:ext>
                </a:extLst>
              </p:cNvPr>
              <p:cNvSpPr/>
              <p:nvPr/>
            </p:nvSpPr>
            <p:spPr>
              <a:xfrm>
                <a:off x="10996683" y="5182139"/>
                <a:ext cx="958658" cy="51807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050"/>
                  <a:t>Redundancy 2</a:t>
                </a:r>
              </a:p>
            </p:txBody>
          </p:sp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BD44C63F-5A52-44CD-BA28-CA8F948CFFDC}"/>
                  </a:ext>
                </a:extLst>
              </p:cNvPr>
              <p:cNvSpPr/>
              <p:nvPr/>
            </p:nvSpPr>
            <p:spPr>
              <a:xfrm>
                <a:off x="10869957" y="4934235"/>
                <a:ext cx="793166" cy="51807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/>
                  <a:t>Resource 2</a:t>
                </a:r>
              </a:p>
            </p:txBody>
          </p:sp>
          <p:cxnSp>
            <p:nvCxnSpPr>
              <p:cNvPr id="18" name="Verbinder: gekrümmt 17">
                <a:extLst>
                  <a:ext uri="{FF2B5EF4-FFF2-40B4-BE49-F238E27FC236}">
                    <a16:creationId xmlns:a16="http://schemas.microsoft.com/office/drawing/2014/main" id="{CB765A35-6A81-48F0-BE82-071A7496442E}"/>
                  </a:ext>
                </a:extLst>
              </p:cNvPr>
              <p:cNvCxnSpPr>
                <a:stCxn id="10" idx="2"/>
                <a:endCxn id="4" idx="1"/>
              </p:cNvCxnSpPr>
              <p:nvPr/>
            </p:nvCxnSpPr>
            <p:spPr>
              <a:xfrm rot="16200000" flipH="1">
                <a:off x="9993894" y="5800354"/>
                <a:ext cx="460462" cy="251430"/>
              </a:xfrm>
              <a:prstGeom prst="curvedConnector2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Verbinder: gekrümmt 21">
                <a:extLst>
                  <a:ext uri="{FF2B5EF4-FFF2-40B4-BE49-F238E27FC236}">
                    <a16:creationId xmlns:a16="http://schemas.microsoft.com/office/drawing/2014/main" id="{9D2F3C3B-5639-448B-BE6D-D6B4B1FE02DD}"/>
                  </a:ext>
                </a:extLst>
              </p:cNvPr>
              <p:cNvCxnSpPr>
                <a:cxnSpLocks/>
                <a:stCxn id="11" idx="2"/>
                <a:endCxn id="4" idx="3"/>
              </p:cNvCxnSpPr>
              <p:nvPr/>
            </p:nvCxnSpPr>
            <p:spPr>
              <a:xfrm rot="5400000">
                <a:off x="11147850" y="5828138"/>
                <a:ext cx="456086" cy="200239"/>
              </a:xfrm>
              <a:prstGeom prst="curvedConnector2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A54E8EC2-BF79-403D-9625-BF4E31FBFAD5}"/>
              </a:ext>
            </a:extLst>
          </p:cNvPr>
          <p:cNvGrpSpPr/>
          <p:nvPr/>
        </p:nvGrpSpPr>
        <p:grpSpPr>
          <a:xfrm>
            <a:off x="170847" y="830962"/>
            <a:ext cx="3866002" cy="3292233"/>
            <a:chOff x="517786" y="783299"/>
            <a:chExt cx="3866002" cy="3292233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28" name="Tabelle 4">
                  <a:extLst>
                    <a:ext uri="{FF2B5EF4-FFF2-40B4-BE49-F238E27FC236}">
                      <a16:creationId xmlns:a16="http://schemas.microsoft.com/office/drawing/2014/main" id="{828F5636-5422-4A89-9BE5-46AFEC685E1C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963604310"/>
                    </p:ext>
                  </p:extLst>
                </p:nvPr>
              </p:nvGraphicFramePr>
              <p:xfrm>
                <a:off x="517786" y="783299"/>
                <a:ext cx="3866002" cy="3292233"/>
              </p:xfrm>
              <a:graphic>
                <a:graphicData uri="http://schemas.openxmlformats.org/drawingml/2006/table">
                  <a:tbl>
                    <a:tblPr firstRow="1" bandRow="1">
                      <a:tableStyleId>{5C22544A-7EE6-4342-B048-85BDC9FD1C3A}</a:tableStyleId>
                    </a:tblPr>
                    <a:tblGrid>
                      <a:gridCol w="3866002">
                        <a:extLst>
                          <a:ext uri="{9D8B030D-6E8A-4147-A177-3AD203B41FA5}">
                            <a16:colId xmlns:a16="http://schemas.microsoft.com/office/drawing/2014/main" val="2618908539"/>
                          </a:ext>
                        </a:extLst>
                      </a:gridCol>
                    </a:tblGrid>
                    <a:tr h="254888">
                      <a:tc>
                        <a:txBody>
                          <a:bodyPr/>
                          <a:lstStyle/>
                          <a:p>
                            <a:r>
                              <a:rPr lang="en-US" noProof="0">
                                <a:solidFill>
                                  <a:schemeClr val="tx1"/>
                                </a:solidFill>
                              </a:rPr>
                              <a:t>Dependability</a:t>
                            </a:r>
                          </a:p>
                        </a:txBody>
                        <a:tcPr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chemeClr val="bg1"/>
                          </a:solidFill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364508527"/>
                        </a:ext>
                      </a:extLst>
                    </a:tr>
                    <a:tr h="2926473">
                      <a:tc>
                        <a:txBody>
                          <a:bodyPr/>
                          <a:lstStyle/>
                          <a:p>
                            <a:pPr marL="285750" lvl="0" indent="-285750">
                              <a:buFont typeface="Arial" panose="020B0604020202020204" pitchFamily="34" charset="0"/>
                              <a:buChar char="•"/>
                            </a:pPr>
                            <a:r>
                              <a:rPr lang="en-US" noProof="0"/>
                              <a:t>Reliability [probability]</a:t>
                            </a:r>
                            <a:r>
                              <a:rPr lang="de-DE"/>
                              <a:t> (MTTF [h])</a:t>
                            </a:r>
                            <a:br>
                              <a:rPr lang="de-DE"/>
                            </a:br>
                            <a:r>
                              <a:rPr lang="de-DE" sz="1400"/>
                              <a:t>r(t) = P(X&gt;t)</a:t>
                            </a:r>
                          </a:p>
                          <a:p>
                            <a:pPr marL="285750" lvl="0" indent="-285750">
                              <a:buFont typeface="Arial" panose="020B0604020202020204" pitchFamily="34" charset="0"/>
                              <a:buChar char="•"/>
                            </a:pPr>
                            <a:r>
                              <a:rPr lang="en-US" noProof="0"/>
                              <a:t>Availability: P(works)</a:t>
                            </a:r>
                            <a:br>
                              <a:rPr lang="en-US" noProof="0"/>
                            </a:br>
                            <a:r>
                              <a:rPr lang="en-US" sz="1400" noProof="0"/>
                              <a:t>(requirement: system is reparable)</a:t>
                            </a:r>
                            <a:endParaRPr lang="de-DE" sz="1400"/>
                          </a:p>
                        </a:txBody>
                        <a:tcPr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chemeClr val="bg1"/>
                          </a:solidFill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2986889180"/>
                        </a:ext>
                      </a:extLst>
                    </a:tr>
                  </a:tbl>
                </a:graphicData>
              </a:graphic>
            </p:graphicFrame>
          </mc:Choice>
          <mc:Fallback xmlns="">
            <p:graphicFrame>
              <p:nvGraphicFramePr>
                <p:cNvPr id="28" name="Tabelle 4">
                  <a:extLst>
                    <a:ext uri="{FF2B5EF4-FFF2-40B4-BE49-F238E27FC236}">
                      <a16:creationId xmlns:a16="http://schemas.microsoft.com/office/drawing/2014/main" id="{828F5636-5422-4A89-9BE5-46AFEC685E1C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963604310"/>
                    </p:ext>
                  </p:extLst>
                </p:nvPr>
              </p:nvGraphicFramePr>
              <p:xfrm>
                <a:off x="517786" y="783299"/>
                <a:ext cx="3866002" cy="3292233"/>
              </p:xfrm>
              <a:graphic>
                <a:graphicData uri="http://schemas.openxmlformats.org/drawingml/2006/table">
                  <a:tbl>
                    <a:tblPr firstRow="1" bandRow="1">
                      <a:tableStyleId>{5C22544A-7EE6-4342-B048-85BDC9FD1C3A}</a:tableStyleId>
                    </a:tblPr>
                    <a:tblGrid>
                      <a:gridCol w="3866002">
                        <a:extLst>
                          <a:ext uri="{9D8B030D-6E8A-4147-A177-3AD203B41FA5}">
                            <a16:colId xmlns:a16="http://schemas.microsoft.com/office/drawing/2014/main" val="2618908539"/>
                          </a:ext>
                        </a:extLst>
                      </a:gridCol>
                    </a:tblGrid>
                    <a:tr h="254888">
                      <a:tc>
                        <a:txBody>
                          <a:bodyPr/>
                          <a:lstStyle/>
                          <a:p>
                            <a:r>
                              <a:rPr lang="en-US" noProof="0">
                                <a:solidFill>
                                  <a:schemeClr val="tx1"/>
                                </a:solidFill>
                              </a:rPr>
                              <a:t>Dependability</a:t>
                            </a:r>
                          </a:p>
                        </a:txBody>
                        <a:tcPr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chemeClr val="bg1"/>
                          </a:solidFill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1364508527"/>
                        </a:ext>
                      </a:extLst>
                    </a:tr>
                    <a:tr h="2926473">
                      <a:tc>
                        <a:txBody>
                          <a:bodyPr/>
                          <a:lstStyle/>
                          <a:p>
                            <a:pPr marL="285750" lvl="0" indent="-285750">
                              <a:buFont typeface="Arial" panose="020B0604020202020204" pitchFamily="34" charset="0"/>
                              <a:buChar char="•"/>
                            </a:pPr>
                            <a:r>
                              <a:rPr lang="en-US" noProof="0"/>
                              <a:t>Reliability [probability]</a:t>
                            </a:r>
                            <a:r>
                              <a:rPr lang="de-DE"/>
                              <a:t> (MTTF [h])</a:t>
                            </a:r>
                            <a:br>
                              <a:rPr lang="de-DE"/>
                            </a:br>
                            <a:r>
                              <a:rPr lang="de-DE" sz="1400"/>
                              <a:t>r(t) = P(X&gt;t)</a:t>
                            </a:r>
                          </a:p>
                          <a:p>
                            <a:pPr marL="285750" lvl="0" indent="-285750">
                              <a:buFont typeface="Arial" panose="020B0604020202020204" pitchFamily="34" charset="0"/>
                              <a:buChar char="•"/>
                            </a:pPr>
                            <a:r>
                              <a:rPr lang="en-US" noProof="0"/>
                              <a:t>Availability: P(works)</a:t>
                            </a:r>
                            <a:br>
                              <a:rPr lang="en-US" noProof="0"/>
                            </a:br>
                            <a:r>
                              <a:rPr lang="en-US" sz="1400" noProof="0"/>
                              <a:t>(requirement: system is reparable)</a:t>
                            </a:r>
                            <a:endParaRPr lang="de-DE" sz="1400"/>
                          </a:p>
                        </a:txBody>
                        <a:tcPr>
                          <a:lnL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L>
                          <a:lnR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R>
                          <a:lnT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T>
                          <a:lnB w="12700" cap="flat" cmpd="sng" algn="ctr">
                            <a:solidFill>
                              <a:schemeClr val="tx1"/>
                            </a:solidFill>
                            <a:prstDash val="solid"/>
                            <a:round/>
                            <a:headEnd type="none" w="med" len="med"/>
                            <a:tailEnd type="none" w="med" len="med"/>
                          </a:lnB>
                          <a:lnTlToBr w="12700" cmpd="sng">
                            <a:noFill/>
                            <a:prstDash val="solid"/>
                          </a:lnTlToBr>
                          <a:lnBlToTr w="12700" cmpd="sng">
                            <a:noFill/>
                            <a:prstDash val="solid"/>
                          </a:lnBlToTr>
                          <a:solidFill>
                            <a:schemeClr val="bg1"/>
                          </a:solidFill>
                        </a:tcPr>
                      </a:tc>
                      <a:extLst>
                        <a:ext uri="{0D108BD9-81ED-4DB2-BD59-A6C34878D82A}">
                          <a16:rowId xmlns:a16="http://schemas.microsoft.com/office/drawing/2014/main" val="2986889180"/>
                        </a:ext>
                      </a:extLst>
                    </a:tr>
                  </a:tbl>
                </a:graphicData>
              </a:graphic>
            </p:graphicFrame>
          </mc:Fallback>
        </mc:AlternateContent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86153CFD-7536-47B2-9724-EDA558A77AE7}"/>
                </a:ext>
              </a:extLst>
            </p:cNvPr>
            <p:cNvCxnSpPr/>
            <p:nvPr/>
          </p:nvCxnSpPr>
          <p:spPr>
            <a:xfrm flipV="1">
              <a:off x="1286906" y="2841363"/>
              <a:ext cx="0" cy="105735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DF35037D-13B2-4071-A035-37E40307563E}"/>
                </a:ext>
              </a:extLst>
            </p:cNvPr>
            <p:cNvCxnSpPr>
              <a:cxnSpLocks/>
            </p:cNvCxnSpPr>
            <p:nvPr/>
          </p:nvCxnSpPr>
          <p:spPr>
            <a:xfrm>
              <a:off x="1057747" y="3774857"/>
              <a:ext cx="2099187" cy="37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06467150-2F18-4CA9-A3C9-570410B85363}"/>
                </a:ext>
              </a:extLst>
            </p:cNvPr>
            <p:cNvSpPr txBox="1"/>
            <p:nvPr/>
          </p:nvSpPr>
          <p:spPr>
            <a:xfrm>
              <a:off x="667167" y="2962823"/>
              <a:ext cx="66786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/>
                <a:t>works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630FCAA4-E768-4C80-9D0A-33C71FC3C6A7}"/>
                </a:ext>
              </a:extLst>
            </p:cNvPr>
            <p:cNvSpPr txBox="1"/>
            <p:nvPr/>
          </p:nvSpPr>
          <p:spPr>
            <a:xfrm>
              <a:off x="682382" y="3437880"/>
              <a:ext cx="6374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/>
                <a:t>failed</a:t>
              </a:r>
            </a:p>
          </p:txBody>
        </p:sp>
        <p:cxnSp>
          <p:nvCxnSpPr>
            <p:cNvPr id="19" name="Verbinder: gewinkelt 18">
              <a:extLst>
                <a:ext uri="{FF2B5EF4-FFF2-40B4-BE49-F238E27FC236}">
                  <a16:creationId xmlns:a16="http://schemas.microsoft.com/office/drawing/2014/main" id="{F67CC7F1-55D8-4FC4-AEA4-590AE6F4A069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1257453" y="3096021"/>
              <a:ext cx="528685" cy="469777"/>
            </a:xfrm>
            <a:prstGeom prst="bentConnector3">
              <a:avLst>
                <a:gd name="adj1" fmla="val 721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Verbinder: gewinkelt 20">
              <a:extLst>
                <a:ext uri="{FF2B5EF4-FFF2-40B4-BE49-F238E27FC236}">
                  <a16:creationId xmlns:a16="http://schemas.microsoft.com/office/drawing/2014/main" id="{49A13B6A-0CD8-4824-A5BB-ADAAB25B95D3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1724886" y="3139627"/>
              <a:ext cx="485248" cy="421654"/>
            </a:xfrm>
            <a:prstGeom prst="bentConnector3">
              <a:avLst>
                <a:gd name="adj1" fmla="val -224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8E6D3343-6349-4402-BC3C-0268F1768196}"/>
                </a:ext>
              </a:extLst>
            </p:cNvPr>
            <p:cNvCxnSpPr/>
            <p:nvPr/>
          </p:nvCxnSpPr>
          <p:spPr>
            <a:xfrm>
              <a:off x="2178336" y="3107830"/>
              <a:ext cx="45889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B6BDD21A-77F3-4AE6-8D04-3EDCDF506511}"/>
                </a:ext>
              </a:extLst>
            </p:cNvPr>
            <p:cNvSpPr txBox="1"/>
            <p:nvPr/>
          </p:nvSpPr>
          <p:spPr>
            <a:xfrm>
              <a:off x="1233737" y="3066566"/>
              <a:ext cx="6049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/>
                <a:t>MTTF</a:t>
              </a:r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7ABAE8EF-09AD-417C-9005-21F9973DA869}"/>
                </a:ext>
              </a:extLst>
            </p:cNvPr>
            <p:cNvSpPr txBox="1"/>
            <p:nvPr/>
          </p:nvSpPr>
          <p:spPr>
            <a:xfrm>
              <a:off x="1691624" y="3390723"/>
              <a:ext cx="6171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/>
                <a:t>MTTR</a:t>
              </a:r>
            </a:p>
          </p:txBody>
        </p:sp>
        <p:cxnSp>
          <p:nvCxnSpPr>
            <p:cNvPr id="32" name="Verbinder: gewinkelt 31">
              <a:extLst>
                <a:ext uri="{FF2B5EF4-FFF2-40B4-BE49-F238E27FC236}">
                  <a16:creationId xmlns:a16="http://schemas.microsoft.com/office/drawing/2014/main" id="{781780D1-6660-455B-A45C-E2B271F3FF76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2577158" y="3165770"/>
              <a:ext cx="500717" cy="380576"/>
            </a:xfrm>
            <a:prstGeom prst="bentConnector3">
              <a:avLst>
                <a:gd name="adj1" fmla="val 101361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B6EA51EA-0124-4B0A-AE6D-FCD6703E995F}"/>
                </a:ext>
              </a:extLst>
            </p:cNvPr>
            <p:cNvSpPr txBox="1"/>
            <p:nvPr/>
          </p:nvSpPr>
          <p:spPr>
            <a:xfrm>
              <a:off x="1889398" y="2718252"/>
              <a:ext cx="61511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/>
                <a:t>MTBF</a:t>
              </a:r>
            </a:p>
          </p:txBody>
        </p:sp>
        <p:sp>
          <p:nvSpPr>
            <p:cNvPr id="38" name="Geschweifte Klammer links 37">
              <a:extLst>
                <a:ext uri="{FF2B5EF4-FFF2-40B4-BE49-F238E27FC236}">
                  <a16:creationId xmlns:a16="http://schemas.microsoft.com/office/drawing/2014/main" id="{2BC1DA95-EFD5-446B-8C06-CCBC9975D4BA}"/>
                </a:ext>
              </a:extLst>
            </p:cNvPr>
            <p:cNvSpPr/>
            <p:nvPr/>
          </p:nvSpPr>
          <p:spPr>
            <a:xfrm rot="5400000">
              <a:off x="2156143" y="2551459"/>
              <a:ext cx="81603" cy="880527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8F531C17-D4C3-42D0-95B7-10A96A7E6C6D}"/>
                </a:ext>
              </a:extLst>
            </p:cNvPr>
            <p:cNvSpPr txBox="1"/>
            <p:nvPr/>
          </p:nvSpPr>
          <p:spPr>
            <a:xfrm>
              <a:off x="2884899" y="3751363"/>
              <a:ext cx="2884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/>
                <a:t>t</a:t>
              </a:r>
              <a:endParaRPr lang="en-US" sz="10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feld 35">
                  <a:extLst>
                    <a:ext uri="{FF2B5EF4-FFF2-40B4-BE49-F238E27FC236}">
                      <a16:creationId xmlns:a16="http://schemas.microsoft.com/office/drawing/2014/main" id="{C6CCC438-AE28-4636-B22A-3753E6E5318C}"/>
                    </a:ext>
                  </a:extLst>
                </p:cNvPr>
                <p:cNvSpPr txBox="1"/>
                <p:nvPr/>
              </p:nvSpPr>
              <p:spPr>
                <a:xfrm>
                  <a:off x="772402" y="2172797"/>
                  <a:ext cx="3582071" cy="7500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de-DE" sz="1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1400" b="0" i="1" smtClean="0">
                                <a:latin typeface="Cambria Math" panose="02040503050406030204" pitchFamily="18" charset="0"/>
                              </a:rPr>
                              <m:t>𝑤𝑜𝑟𝑘𝑠</m:t>
                            </m:r>
                          </m:e>
                        </m:d>
                        <m:r>
                          <a:rPr lang="de-DE" sz="1400" b="0" i="1" smtClean="0">
                            <a:latin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de-DE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l-GR" sz="1400" dirty="0"/>
                              <m:t>μ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l-GR" sz="1400" dirty="0"/>
                              <m:t>μ</m:t>
                            </m:r>
                            <m:r>
                              <a:rPr lang="de-DE" sz="1400" b="0" i="1" dirty="0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m:rPr>
                                <m:nor/>
                              </m:rPr>
                              <a:rPr lang="el-GR" sz="1400" dirty="0"/>
                              <m:t>λ</m:t>
                            </m:r>
                          </m:den>
                        </m:f>
                        <m:r>
                          <a:rPr lang="de-DE" sz="1400" b="0" i="1" smtClean="0">
                            <a:latin typeface="Cambria Math" panose="02040503050406030204" pitchFamily="18" charset="0"/>
                          </a:rPr>
                          <m:t>= </m:t>
                        </m:r>
                        <m:f>
                          <m:fPr>
                            <m:ctrlPr>
                              <a:rPr lang="de-DE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f>
                              <m:fPr>
                                <m:ctrlPr>
                                  <a:rPr lang="de-DE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1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l-GR" sz="1400" dirty="0"/>
                                  <m:t>λ</m:t>
                                </m:r>
                              </m:den>
                            </m:f>
                          </m:num>
                          <m:den>
                            <m:f>
                              <m:fPr>
                                <m:ctrlPr>
                                  <a:rPr lang="de-DE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1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l-GR" sz="1400" dirty="0"/>
                                  <m:t>λ</m:t>
                                </m:r>
                              </m:den>
                            </m:f>
                            <m:r>
                              <a:rPr lang="de-DE" sz="14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de-DE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de-DE" sz="1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l-GR" sz="1400" dirty="0"/>
                                  <m:t>μ</m:t>
                                </m:r>
                              </m:den>
                            </m:f>
                          </m:den>
                        </m:f>
                        <m:r>
                          <a:rPr lang="de-DE" sz="1400" b="0" i="0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de-DE" sz="1400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1400" b="0" i="1" dirty="0" smtClean="0">
                                <a:latin typeface="Cambria Math" panose="02040503050406030204" pitchFamily="18" charset="0"/>
                              </a:rPr>
                              <m:t>𝑀𝑇𝑇𝐹</m:t>
                            </m:r>
                          </m:num>
                          <m:den>
                            <m:r>
                              <a:rPr lang="de-DE" sz="1400" b="0" i="1" dirty="0" smtClean="0">
                                <a:latin typeface="Cambria Math" panose="02040503050406030204" pitchFamily="18" charset="0"/>
                              </a:rPr>
                              <m:t>𝑀𝑇𝑇𝐹</m:t>
                            </m:r>
                            <m:r>
                              <a:rPr lang="de-DE" sz="1400" b="0" i="1" dirty="0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de-DE" sz="1400" b="0" i="1" dirty="0" smtClean="0">
                                <a:latin typeface="Cambria Math" panose="02040503050406030204" pitchFamily="18" charset="0"/>
                              </a:rPr>
                              <m:t>𝑀𝑇𝑇𝑅</m:t>
                            </m:r>
                          </m:den>
                        </m:f>
                      </m:oMath>
                    </m:oMathPara>
                  </a14:m>
                  <a:endParaRPr lang="en-GB" sz="1400"/>
                </a:p>
              </p:txBody>
            </p:sp>
          </mc:Choice>
          <mc:Fallback xmlns="">
            <p:sp>
              <p:nvSpPr>
                <p:cNvPr id="36" name="Textfeld 35">
                  <a:extLst>
                    <a:ext uri="{FF2B5EF4-FFF2-40B4-BE49-F238E27FC236}">
                      <a16:creationId xmlns:a16="http://schemas.microsoft.com/office/drawing/2014/main" id="{C6CCC438-AE28-4636-B22A-3753E6E5318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2402" y="2172797"/>
                  <a:ext cx="3582071" cy="750077"/>
                </a:xfrm>
                <a:prstGeom prst="rect">
                  <a:avLst/>
                </a:prstGeom>
                <a:blipFill>
                  <a:blip r:embed="rId3"/>
                  <a:stretch>
                    <a:fillRect b="-81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CEBA6753-9792-489F-8AE0-8452A54A0D7B}"/>
              </a:ext>
            </a:extLst>
          </p:cNvPr>
          <p:cNvGrpSpPr/>
          <p:nvPr/>
        </p:nvGrpSpPr>
        <p:grpSpPr>
          <a:xfrm>
            <a:off x="8193670" y="825738"/>
            <a:ext cx="3607562" cy="2887671"/>
            <a:chOff x="4437362" y="3112100"/>
            <a:chExt cx="3607562" cy="2887671"/>
          </a:xfrm>
        </p:grpSpPr>
        <p:grpSp>
          <p:nvGrpSpPr>
            <p:cNvPr id="27" name="Gruppieren 26">
              <a:extLst>
                <a:ext uri="{FF2B5EF4-FFF2-40B4-BE49-F238E27FC236}">
                  <a16:creationId xmlns:a16="http://schemas.microsoft.com/office/drawing/2014/main" id="{CAEF5B6B-B97A-4255-929E-D6AFD16D8B3D}"/>
                </a:ext>
              </a:extLst>
            </p:cNvPr>
            <p:cNvGrpSpPr/>
            <p:nvPr/>
          </p:nvGrpSpPr>
          <p:grpSpPr>
            <a:xfrm>
              <a:off x="4437362" y="3112100"/>
              <a:ext cx="3607562" cy="2887671"/>
              <a:chOff x="4371021" y="3765807"/>
              <a:chExt cx="3607562" cy="2887671"/>
            </a:xfrm>
          </p:grpSpPr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39" name="Tabelle 4">
                    <a:extLst>
                      <a:ext uri="{FF2B5EF4-FFF2-40B4-BE49-F238E27FC236}">
                        <a16:creationId xmlns:a16="http://schemas.microsoft.com/office/drawing/2014/main" id="{EF1BAD22-ED9A-42FA-90A1-440FAAE066DC}"/>
                      </a:ext>
                    </a:extLst>
                  </p:cNvPr>
                  <p:cNvGraphicFramePr>
                    <a:graphicFrameLocks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811062606"/>
                      </p:ext>
                    </p:extLst>
                  </p:nvPr>
                </p:nvGraphicFramePr>
                <p:xfrm>
                  <a:off x="4371021" y="3765807"/>
                  <a:ext cx="3607562" cy="2887671"/>
                </p:xfrm>
                <a:graphic>
                  <a:graphicData uri="http://schemas.openxmlformats.org/drawingml/2006/table">
                    <a:tbl>
                      <a:tblPr firstRow="1" bandRow="1">
                        <a:tableStyleId>{5C22544A-7EE6-4342-B048-85BDC9FD1C3A}</a:tableStyleId>
                      </a:tblPr>
                      <a:tblGrid>
                        <a:gridCol w="3607562">
                          <a:extLst>
                            <a:ext uri="{9D8B030D-6E8A-4147-A177-3AD203B41FA5}">
                              <a16:colId xmlns:a16="http://schemas.microsoft.com/office/drawing/2014/main" val="2618908539"/>
                            </a:ext>
                          </a:extLst>
                        </a:gridCol>
                      </a:tblGrid>
                      <a:tr h="147148">
                        <a:tc>
                          <a:txBody>
                            <a:bodyPr/>
                            <a:lstStyle/>
                            <a:p>
                              <a:r>
                                <a:rPr lang="en-US" noProof="0">
                                  <a:solidFill>
                                    <a:schemeClr val="tx1"/>
                                  </a:solidFill>
                                </a:rPr>
                                <a:t>Hazard rate</a:t>
                              </a:r>
                            </a:p>
                          </a:txBody>
                          <a:tcPr>
                            <a:lnL w="12700" cap="flat" cmpd="sng" algn="ctr">
                              <a:solidFill>
                                <a:schemeClr val="tx1"/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L>
                            <a:lnR w="12700" cap="flat" cmpd="sng" algn="ctr">
                              <a:solidFill>
                                <a:schemeClr val="tx1"/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R>
                            <a:lnT w="12700" cap="flat" cmpd="sng" algn="ctr">
                              <a:solidFill>
                                <a:schemeClr val="tx1"/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T>
                            <a:lnB w="12700" cap="flat" cmpd="sng" algn="ctr">
                              <a:solidFill>
                                <a:schemeClr val="tx1"/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B>
                            <a:lnTlToBr w="12700" cmpd="sng">
                              <a:noFill/>
                              <a:prstDash val="solid"/>
                            </a:lnTlToBr>
                            <a:lnBlToTr w="12700" cmpd="sng">
                              <a:noFill/>
                              <a:prstDash val="solid"/>
                            </a:lnBlToTr>
                            <a:solidFill>
                              <a:schemeClr val="bg1"/>
                            </a:solidFill>
                          </a:tcPr>
                        </a:tc>
                        <a:extLst>
                          <a:ext uri="{0D108BD9-81ED-4DB2-BD59-A6C34878D82A}">
                            <a16:rowId xmlns:a16="http://schemas.microsoft.com/office/drawing/2014/main" val="1364508527"/>
                          </a:ext>
                        </a:extLst>
                      </a:tr>
                      <a:tr h="2521911">
                        <a:tc>
                          <a:txBody>
                            <a:bodyPr/>
                            <a:lstStyle/>
                            <a:p>
                              <a:pPr marL="285750" lvl="0" indent="-285750">
                                <a:buFont typeface="Arial" panose="020B0604020202020204" pitchFamily="34" charset="0"/>
                                <a:buChar char="•"/>
                              </a:pPr>
                              <a:endParaRPr lang="de-DE"/>
                            </a:p>
                          </a:txBody>
                          <a:tcPr>
                            <a:lnL w="12700" cap="flat" cmpd="sng" algn="ctr">
                              <a:solidFill>
                                <a:schemeClr val="tx1"/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L>
                            <a:lnR w="12700" cap="flat" cmpd="sng" algn="ctr">
                              <a:solidFill>
                                <a:schemeClr val="tx1"/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R>
                            <a:lnT w="12700" cap="flat" cmpd="sng" algn="ctr">
                              <a:solidFill>
                                <a:schemeClr val="tx1"/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T>
                            <a:lnB w="12700" cap="flat" cmpd="sng" algn="ctr">
                              <a:solidFill>
                                <a:schemeClr val="tx1"/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B>
                            <a:lnTlToBr w="12700" cmpd="sng">
                              <a:noFill/>
                              <a:prstDash val="solid"/>
                            </a:lnTlToBr>
                            <a:lnBlToTr w="12700" cmpd="sng">
                              <a:noFill/>
                              <a:prstDash val="solid"/>
                            </a:lnBlToTr>
                            <a:solidFill>
                              <a:schemeClr val="bg1"/>
                            </a:solidFill>
                          </a:tcPr>
                        </a:tc>
                        <a:extLst>
                          <a:ext uri="{0D108BD9-81ED-4DB2-BD59-A6C34878D82A}">
                            <a16:rowId xmlns:a16="http://schemas.microsoft.com/office/drawing/2014/main" val="2986889180"/>
                          </a:ext>
                        </a:extLst>
                      </a:tr>
                    </a:tbl>
                  </a:graphicData>
                </a:graphic>
              </p:graphicFrame>
            </mc:Choice>
            <mc:Fallback xmlns="">
              <p:graphicFrame>
                <p:nvGraphicFramePr>
                  <p:cNvPr id="39" name="Tabelle 4">
                    <a:extLst>
                      <a:ext uri="{FF2B5EF4-FFF2-40B4-BE49-F238E27FC236}">
                        <a16:creationId xmlns:a16="http://schemas.microsoft.com/office/drawing/2014/main" id="{EF1BAD22-ED9A-42FA-90A1-440FAAE066DC}"/>
                      </a:ext>
                    </a:extLst>
                  </p:cNvPr>
                  <p:cNvGraphicFramePr>
                    <a:graphicFrameLocks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811062606"/>
                      </p:ext>
                    </p:extLst>
                  </p:nvPr>
                </p:nvGraphicFramePr>
                <p:xfrm>
                  <a:off x="4371021" y="3765807"/>
                  <a:ext cx="3607562" cy="2887671"/>
                </p:xfrm>
                <a:graphic>
                  <a:graphicData uri="http://schemas.openxmlformats.org/drawingml/2006/table">
                    <a:tbl>
                      <a:tblPr firstRow="1" bandRow="1">
                        <a:tableStyleId>{5C22544A-7EE6-4342-B048-85BDC9FD1C3A}</a:tableStyleId>
                      </a:tblPr>
                      <a:tblGrid>
                        <a:gridCol w="3607562">
                          <a:extLst>
                            <a:ext uri="{9D8B030D-6E8A-4147-A177-3AD203B41FA5}">
                              <a16:colId xmlns:a16="http://schemas.microsoft.com/office/drawing/2014/main" val="2618908539"/>
                            </a:ext>
                          </a:extLst>
                        </a:gridCol>
                      </a:tblGrid>
                      <a:tr h="147148">
                        <a:tc>
                          <a:txBody>
                            <a:bodyPr/>
                            <a:lstStyle/>
                            <a:p>
                              <a:r>
                                <a:rPr lang="en-US" noProof="0">
                                  <a:solidFill>
                                    <a:schemeClr val="tx1"/>
                                  </a:solidFill>
                                </a:rPr>
                                <a:t>Hazard rate</a:t>
                              </a:r>
                            </a:p>
                          </a:txBody>
                          <a:tcPr>
                            <a:lnL w="12700" cap="flat" cmpd="sng" algn="ctr">
                              <a:solidFill>
                                <a:schemeClr val="tx1"/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L>
                            <a:lnR w="12700" cap="flat" cmpd="sng" algn="ctr">
                              <a:solidFill>
                                <a:schemeClr val="tx1"/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R>
                            <a:lnT w="12700" cap="flat" cmpd="sng" algn="ctr">
                              <a:solidFill>
                                <a:schemeClr val="tx1"/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T>
                            <a:lnB w="12700" cap="flat" cmpd="sng" algn="ctr">
                              <a:solidFill>
                                <a:schemeClr val="tx1"/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B>
                            <a:lnTlToBr w="12700" cmpd="sng">
                              <a:noFill/>
                              <a:prstDash val="solid"/>
                            </a:lnTlToBr>
                            <a:lnBlToTr w="12700" cmpd="sng">
                              <a:noFill/>
                              <a:prstDash val="solid"/>
                            </a:lnBlToTr>
                            <a:solidFill>
                              <a:schemeClr val="bg1"/>
                            </a:solidFill>
                          </a:tcPr>
                        </a:tc>
                        <a:extLst>
                          <a:ext uri="{0D108BD9-81ED-4DB2-BD59-A6C34878D82A}">
                            <a16:rowId xmlns:a16="http://schemas.microsoft.com/office/drawing/2014/main" val="1364508527"/>
                          </a:ext>
                        </a:extLst>
                      </a:tr>
                      <a:tr h="2521911">
                        <a:tc>
                          <a:txBody>
                            <a:bodyPr/>
                            <a:lstStyle/>
                            <a:p>
                              <a:pPr marL="285750" lvl="0" indent="-285750">
                                <a:buFont typeface="Arial" panose="020B0604020202020204" pitchFamily="34" charset="0"/>
                                <a:buChar char="•"/>
                              </a:pPr>
                              <a:endParaRPr lang="de-DE"/>
                            </a:p>
                          </a:txBody>
                          <a:tcPr>
                            <a:lnL w="12700" cap="flat" cmpd="sng" algn="ctr">
                              <a:solidFill>
                                <a:schemeClr val="tx1"/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L>
                            <a:lnR w="12700" cap="flat" cmpd="sng" algn="ctr">
                              <a:solidFill>
                                <a:schemeClr val="tx1"/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R>
                            <a:lnT w="12700" cap="flat" cmpd="sng" algn="ctr">
                              <a:solidFill>
                                <a:schemeClr val="tx1"/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T>
                            <a:lnB w="12700" cap="flat" cmpd="sng" algn="ctr">
                              <a:solidFill>
                                <a:schemeClr val="tx1"/>
                              </a:solidFill>
                              <a:prstDash val="solid"/>
                              <a:round/>
                              <a:headEnd type="none" w="med" len="med"/>
                              <a:tailEnd type="none" w="med" len="med"/>
                            </a:lnB>
                            <a:lnTlToBr w="12700" cmpd="sng">
                              <a:noFill/>
                              <a:prstDash val="solid"/>
                            </a:lnTlToBr>
                            <a:lnBlToTr w="12700" cmpd="sng">
                              <a:noFill/>
                              <a:prstDash val="solid"/>
                            </a:lnBlToTr>
                            <a:solidFill>
                              <a:schemeClr val="bg1"/>
                            </a:solidFill>
                          </a:tcPr>
                        </a:tc>
                        <a:extLst>
                          <a:ext uri="{0D108BD9-81ED-4DB2-BD59-A6C34878D82A}">
                            <a16:rowId xmlns:a16="http://schemas.microsoft.com/office/drawing/2014/main" val="2986889180"/>
                          </a:ext>
                        </a:extLst>
                      </a:tr>
                    </a:tbl>
                  </a:graphicData>
                </a:graphic>
              </p:graphicFrame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Textfeld 43">
                    <a:extLst>
                      <a:ext uri="{FF2B5EF4-FFF2-40B4-BE49-F238E27FC236}">
                        <a16:creationId xmlns:a16="http://schemas.microsoft.com/office/drawing/2014/main" id="{27558866-1621-4512-AEFF-FD8F485A87EB}"/>
                      </a:ext>
                    </a:extLst>
                  </p:cNvPr>
                  <p:cNvSpPr txBox="1"/>
                  <p:nvPr/>
                </p:nvSpPr>
                <p:spPr>
                  <a:xfrm>
                    <a:off x="4410136" y="4176350"/>
                    <a:ext cx="3421193" cy="484043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  <m:d>
                            <m:dPr>
                              <m:ctrlP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unc>
                            <m:funcPr>
                              <m:ctrlPr>
                                <a:rPr lang="pt-B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limLow>
                                <m:limLowPr>
                                  <m:ctrlPr>
                                    <a:rPr lang="pt-BR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limLowPr>
                                <m:e>
                                  <m:r>
                                    <m:rPr>
                                      <m:sty m:val="p"/>
                                    </m:rPr>
                                    <a:rPr lang="pt-BR" sz="1400" b="0" i="0" smtClean="0">
                                      <a:latin typeface="Cambria Math" panose="02040503050406030204" pitchFamily="18" charset="0"/>
                                    </a:rPr>
                                    <m:t>lim</m:t>
                                  </m:r>
                                </m:e>
                                <m:lim>
                                  <m:r>
                                    <m:rPr>
                                      <m:sty m:val="p"/>
                                    </m:rPr>
                                    <a:rPr lang="el-G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de-DE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pt-BR" sz="1400" b="0" i="1" smtClean="0">
                                      <a:latin typeface="Cambria Math" panose="02040503050406030204" pitchFamily="18" charset="0"/>
                                    </a:rPr>
                                    <m:t>→</m:t>
                                  </m:r>
                                  <m:r>
                                    <a:rPr lang="de-DE" sz="1400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lim>
                              </m:limLow>
                            </m:fName>
                            <m:e>
                              <m:d>
                                <m:dPr>
                                  <m:ctrlPr>
                                    <a:rPr lang="pt-BR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pt-BR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  <m:t>&lt;</m:t>
                                      </m:r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l-GR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δ</m:t>
                                      </m:r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|</m:t>
                                      </m:r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𝑋</m:t>
                                      </m:r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&gt;</m:t>
                                      </m:r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</a:rPr>
                                        <m:t>)</m:t>
                                      </m:r>
                                    </m:num>
                                    <m:den>
                                      <m:r>
                                        <m:rPr>
                                          <m:sty m:val="p"/>
                                        </m:rPr>
                                        <a:rPr lang="el-GR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δ</m:t>
                                      </m:r>
                                      <m:r>
                                        <a:rPr lang="de-DE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den>
                                  </m:f>
                                </m:e>
                              </m:d>
                              <m:groupChr>
                                <m:groupChrPr>
                                  <m:chr m:val="⇒"/>
                                  <m:vertJc m:val="bot"/>
                                  <m:ctrlPr>
                                    <a:rPr lang="de-DE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groupChrPr>
                                <m:e>
                                  <m:r>
                                    <m:rPr>
                                      <m:brk m:alnAt="2"/>
                                    </m:rPr>
                                    <a:rPr lang="de-DE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  <m:r>
                                    <a:rPr lang="de-DE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𝑥𝑝</m:t>
                                  </m:r>
                                  <m:r>
                                    <a:rPr lang="de-DE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. </m:t>
                                  </m:r>
                                  <m:r>
                                    <a:rPr lang="de-DE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𝑉𝑒𝑟𝑡</m:t>
                                  </m:r>
                                </m:e>
                              </m:groupChr>
                              <m:r>
                                <a:rPr lang="de-DE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</m:func>
                        </m:oMath>
                      </m:oMathPara>
                    </a14:m>
                    <a:endParaRPr lang="en-GB" sz="1400"/>
                  </a:p>
                </p:txBody>
              </p:sp>
            </mc:Choice>
            <mc:Fallback xmlns="">
              <p:sp>
                <p:nvSpPr>
                  <p:cNvPr id="44" name="Textfeld 43">
                    <a:extLst>
                      <a:ext uri="{FF2B5EF4-FFF2-40B4-BE49-F238E27FC236}">
                        <a16:creationId xmlns:a16="http://schemas.microsoft.com/office/drawing/2014/main" id="{27558866-1621-4512-AEFF-FD8F485A87E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10136" y="4176350"/>
                    <a:ext cx="3421193" cy="484043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891" r="-71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EE56EE70-81FB-4E5C-9613-A9C42264DA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78921" y="4110851"/>
              <a:ext cx="2293454" cy="1784755"/>
            </a:xfrm>
            <a:prstGeom prst="rect">
              <a:avLst/>
            </a:prstGeom>
          </p:spPr>
        </p:pic>
      </p:grpSp>
      <p:graphicFrame>
        <p:nvGraphicFramePr>
          <p:cNvPr id="41" name="Tabelle 40">
            <a:extLst>
              <a:ext uri="{FF2B5EF4-FFF2-40B4-BE49-F238E27FC236}">
                <a16:creationId xmlns:a16="http://schemas.microsoft.com/office/drawing/2014/main" id="{FF75DC1C-2FE5-4635-B48C-8243A5D9F3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226058"/>
              </p:ext>
            </p:extLst>
          </p:nvPr>
        </p:nvGraphicFramePr>
        <p:xfrm>
          <a:off x="5740778" y="4852738"/>
          <a:ext cx="6451222" cy="2005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4685">
                  <a:extLst>
                    <a:ext uri="{9D8B030D-6E8A-4147-A177-3AD203B41FA5}">
                      <a16:colId xmlns:a16="http://schemas.microsoft.com/office/drawing/2014/main" val="316263458"/>
                    </a:ext>
                  </a:extLst>
                </a:gridCol>
                <a:gridCol w="2496129">
                  <a:extLst>
                    <a:ext uri="{9D8B030D-6E8A-4147-A177-3AD203B41FA5}">
                      <a16:colId xmlns:a16="http://schemas.microsoft.com/office/drawing/2014/main" val="236100927"/>
                    </a:ext>
                  </a:extLst>
                </a:gridCol>
                <a:gridCol w="2150408">
                  <a:extLst>
                    <a:ext uri="{9D8B030D-6E8A-4147-A177-3AD203B41FA5}">
                      <a16:colId xmlns:a16="http://schemas.microsoft.com/office/drawing/2014/main" val="3184725509"/>
                    </a:ext>
                  </a:extLst>
                </a:gridCol>
              </a:tblGrid>
              <a:tr h="381955">
                <a:tc gridSpan="3"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Tier structure</a:t>
                      </a:r>
                      <a:endParaRPr lang="en-US" noProof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98938"/>
                  </a:ext>
                </a:extLst>
              </a:tr>
              <a:tr h="3819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800" noProof="0"/>
                        <a:t>Presentation tier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800" noProof="0"/>
                        <a:t>Logic tier</a:t>
                      </a:r>
                      <a:endParaRPr lang="en-US" sz="1800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800" noProof="0"/>
                        <a:t>Data tier</a:t>
                      </a:r>
                      <a:endParaRPr lang="en-US" sz="1200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7489026"/>
                  </a:ext>
                </a:extLst>
              </a:tr>
              <a:tr h="1241352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800" noProof="0"/>
                        <a:t>User interface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noProof="0"/>
                        <a:t>Web: Browser, JavaScript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800" noProof="0">
                          <a:solidFill>
                            <a:schemeClr val="tx1"/>
                          </a:solidFill>
                        </a:rPr>
                        <a:t>Logical decisions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800" noProof="0">
                          <a:solidFill>
                            <a:schemeClr val="tx1"/>
                          </a:solidFill>
                        </a:rPr>
                        <a:t>Command processing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800" noProof="0">
                          <a:solidFill>
                            <a:schemeClr val="tx1"/>
                          </a:solidFill>
                        </a:rPr>
                        <a:t>Updating states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800" noProof="0">
                          <a:solidFill>
                            <a:schemeClr val="tx1"/>
                          </a:solidFill>
                        </a:rPr>
                        <a:t>Web: Web framework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800" noProof="0">
                          <a:solidFill>
                            <a:schemeClr val="tx1"/>
                          </a:solidFill>
                        </a:rPr>
                        <a:t>Ground truth for all state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800" noProof="0">
                          <a:solidFill>
                            <a:schemeClr val="tx1"/>
                          </a:solidFill>
                        </a:rPr>
                        <a:t>Web: Database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7486108"/>
                  </a:ext>
                </a:extLst>
              </a:tr>
            </a:tbl>
          </a:graphicData>
        </a:graphic>
      </p:graphicFrame>
      <p:graphicFrame>
        <p:nvGraphicFramePr>
          <p:cNvPr id="43" name="Tabelle 4">
            <a:extLst>
              <a:ext uri="{FF2B5EF4-FFF2-40B4-BE49-F238E27FC236}">
                <a16:creationId xmlns:a16="http://schemas.microsoft.com/office/drawing/2014/main" id="{4F1AC30F-6F2C-487A-87ED-36C39AFEC7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1535937"/>
              </p:ext>
            </p:extLst>
          </p:nvPr>
        </p:nvGraphicFramePr>
        <p:xfrm>
          <a:off x="3019601" y="4840834"/>
          <a:ext cx="2638565" cy="2017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8565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382278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Standby types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1634887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noProof="0"/>
                        <a:t>Cold</a:t>
                      </a:r>
                      <a:r>
                        <a:rPr lang="en-US" noProof="0"/>
                        <a:t> (needs boot)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noProof="0"/>
                        <a:t>Warm</a:t>
                      </a:r>
                      <a:r>
                        <a:rPr lang="en-US" noProof="0"/>
                        <a:t> (is booted)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noProof="0"/>
                        <a:t>Hot</a:t>
                      </a:r>
                      <a:r>
                        <a:rPr lang="en-US" noProof="0"/>
                        <a:t> (same state)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noProof="0"/>
                        <a:t>Active / Active</a:t>
                      </a:r>
                      <a:r>
                        <a:rPr lang="en-US" noProof="0"/>
                        <a:t> (same state + running)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graphicFrame>
        <p:nvGraphicFramePr>
          <p:cNvPr id="46" name="Tabelle 4">
            <a:extLst>
              <a:ext uri="{FF2B5EF4-FFF2-40B4-BE49-F238E27FC236}">
                <a16:creationId xmlns:a16="http://schemas.microsoft.com/office/drawing/2014/main" id="{D686F4F3-BDE1-429F-A875-82F034571E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4141020"/>
              </p:ext>
            </p:extLst>
          </p:nvPr>
        </p:nvGraphicFramePr>
        <p:xfrm>
          <a:off x="4186230" y="2889026"/>
          <a:ext cx="385754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540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210666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Failure detector </a:t>
                      </a:r>
                      <a:r>
                        <a:rPr lang="en-US" sz="1600" b="0" noProof="0">
                          <a:solidFill>
                            <a:schemeClr val="tx1"/>
                          </a:solidFill>
                        </a:rPr>
                        <a:t>(passive / active)</a:t>
                      </a:r>
                      <a:endParaRPr lang="en-US" b="0" noProof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846693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b="0" noProof="0"/>
                        <a:t>States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Trust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Suspect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Permanently suspect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/>
                        <a:t>Can differ from actual system state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551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272B9-BB18-48DB-BB5D-E255CE13D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P2P - Simple &amp; Consistent hashing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5" name="Tabelle 4">
                <a:extLst>
                  <a:ext uri="{FF2B5EF4-FFF2-40B4-BE49-F238E27FC236}">
                    <a16:creationId xmlns:a16="http://schemas.microsoft.com/office/drawing/2014/main" id="{E9CBBF8D-11A8-4CF9-BAC6-6053A0CD705B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16114026"/>
                  </p:ext>
                </p:extLst>
              </p:nvPr>
            </p:nvGraphicFramePr>
            <p:xfrm>
              <a:off x="148537" y="3502563"/>
              <a:ext cx="11894922" cy="335543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842438">
                      <a:extLst>
                        <a:ext uri="{9D8B030D-6E8A-4147-A177-3AD203B41FA5}">
                          <a16:colId xmlns:a16="http://schemas.microsoft.com/office/drawing/2014/main" val="2618908539"/>
                        </a:ext>
                      </a:extLst>
                    </a:gridCol>
                    <a:gridCol w="2902864">
                      <a:extLst>
                        <a:ext uri="{9D8B030D-6E8A-4147-A177-3AD203B41FA5}">
                          <a16:colId xmlns:a16="http://schemas.microsoft.com/office/drawing/2014/main" val="2561798804"/>
                        </a:ext>
                      </a:extLst>
                    </a:gridCol>
                    <a:gridCol w="5149620">
                      <a:extLst>
                        <a:ext uri="{9D8B030D-6E8A-4147-A177-3AD203B41FA5}">
                          <a16:colId xmlns:a16="http://schemas.microsoft.com/office/drawing/2014/main" val="1162388814"/>
                        </a:ext>
                      </a:extLst>
                    </a:gridCol>
                  </a:tblGrid>
                  <a:tr h="371829">
                    <a:tc gridSpan="3">
                      <a:txBody>
                        <a:bodyPr/>
                        <a:lstStyle/>
                        <a:p>
                          <a:r>
                            <a:rPr lang="en-US" noProof="0">
                              <a:solidFill>
                                <a:schemeClr val="tx1"/>
                              </a:solidFill>
                            </a:rPr>
                            <a:t>Distributed hash tables </a:t>
                          </a:r>
                          <a:r>
                            <a:rPr lang="en-US" b="0" noProof="0">
                              <a:solidFill>
                                <a:schemeClr val="tx1"/>
                              </a:solidFill>
                            </a:rPr>
                            <a:t>(client does not need server list)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1364508527"/>
                      </a:ext>
                    </a:extLst>
                  </a:tr>
                  <a:tr h="1208445">
                    <a:tc>
                      <a:txBody>
                        <a:bodyPr/>
                        <a:lstStyle/>
                        <a:p>
                          <a:pPr marL="0" lvl="0" indent="0">
                            <a:buFont typeface="Arial" panose="020B0604020202020204" pitchFamily="34" charset="0"/>
                            <a:buNone/>
                          </a:pPr>
                          <a:r>
                            <a:rPr lang="en-US" b="1" noProof="0"/>
                            <a:t>Strawman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noProof="0"/>
                            <a:t>Check if responsible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noProof="0"/>
                            <a:t>If not, forward to </a:t>
                          </a:r>
                          <a:br>
                            <a:rPr lang="en-US" noProof="0"/>
                          </a:br>
                          <a:r>
                            <a:rPr lang="en-US" noProof="0"/>
                            <a:t>neighbor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:r>
                            <a:rPr lang="en-GB" sz="1400">
                              <a:latin typeface="CMSSI12"/>
                            </a:rPr>
                            <a:t>Own GUID = 65a3;  inc. GUID = 64b2</a:t>
                          </a:r>
                          <a:endParaRPr lang="en-GB" sz="14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lvl="0" indent="0">
                            <a:buFont typeface="Arial" panose="020B0604020202020204" pitchFamily="34" charset="0"/>
                            <a:buNone/>
                          </a:pPr>
                          <a:r>
                            <a:rPr lang="en-US" b="1" noProof="0" err="1"/>
                            <a:t>Plaxton</a:t>
                          </a:r>
                          <a:endParaRPr lang="en-US" b="1" noProof="0"/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600" noProof="0"/>
                            <a:t>Comparing GUIDs digit  by digit in hexadecimal  representation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600" noProof="0"/>
                            <a:t>Rows represent length of GUID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600" noProof="0"/>
                            <a:t>Compared row-wise until first deviation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86889180"/>
                      </a:ext>
                    </a:extLst>
                  </a:tr>
                  <a:tr h="184722">
                    <a:tc rowSpan="2" gridSpan="2">
                      <a:txBody>
                        <a:bodyPr/>
                        <a:lstStyle/>
                        <a:p>
                          <a:pPr marL="0" lvl="0" indent="0">
                            <a:buFont typeface="Arial" panose="020B0604020202020204" pitchFamily="34" charset="0"/>
                            <a:buNone/>
                          </a:pPr>
                          <a:r>
                            <a:rPr lang="de-DE" b="1" err="1"/>
                            <a:t>Chord</a:t>
                          </a:r>
                          <a:endParaRPr lang="de-DE" b="1"/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noProof="0"/>
                            <a:t>Check if responsible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noProof="0"/>
                            <a:t>Check if direct neighbors are responsible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noProof="0"/>
                            <a:t>If not, forward according to fingers</a:t>
                          </a:r>
                        </a:p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de-DE" sz="1800" b="0" i="1" dirty="0" smtClean="0">
                                  <a:latin typeface="Cambria Math" panose="02040503050406030204" pitchFamily="18" charset="0"/>
                                </a:rPr>
                                <m:t>𝐹𝑖𝑛𝑔𝑒𝑟𝑠</m:t>
                              </m:r>
                              <m:r>
                                <a:rPr lang="de-DE" sz="1800" b="0" i="1" dirty="0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de-DE" sz="1800" b="0" i="1" dirty="0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de-DE" sz="1800" b="0" i="1" dirty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de-DE" sz="18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800" b="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de-DE" sz="1800" b="0" i="1" dirty="0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de-DE" sz="1800" b="0" i="1" dirty="0" smtClean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800"/>
                            <a:t> (flip GUID</a:t>
                          </a:r>
                          <a:r>
                            <a:rPr lang="en-GB" sz="1800" baseline="0"/>
                            <a:t> bits</a:t>
                          </a:r>
                          <a:r>
                            <a:rPr lang="en-GB" sz="1800"/>
                            <a:t>)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noProof="0"/>
                            <a:t>Each Node is responsible for GUID space in front of its own GUID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 hMerge="1"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1422181"/>
                      </a:ext>
                    </a:extLst>
                  </a:tr>
                  <a:tr h="1590440">
                    <a:tc gridSpan="2" vMerge="1"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:r>
                            <a:rPr lang="en-US" b="1" noProof="0">
                              <a:solidFill>
                                <a:schemeClr val="tx1"/>
                              </a:solidFill>
                            </a:rPr>
                            <a:t>Pastry (uses </a:t>
                          </a:r>
                          <a:r>
                            <a:rPr lang="en-US" b="1" noProof="0" err="1">
                              <a:solidFill>
                                <a:schemeClr val="tx1"/>
                              </a:solidFill>
                            </a:rPr>
                            <a:t>Plaxton</a:t>
                          </a:r>
                          <a:r>
                            <a:rPr lang="en-US" b="1" noProof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noProof="0"/>
                            <a:t>Joining protocol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noProof="0"/>
                            <a:t>Host integration based on underlaying network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noProof="0"/>
                            <a:t>Departure: copy data to another node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noProof="0"/>
                            <a:t>Failure: Redundantly store data on neighbors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994339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5" name="Tabelle 4">
                <a:extLst>
                  <a:ext uri="{FF2B5EF4-FFF2-40B4-BE49-F238E27FC236}">
                    <a16:creationId xmlns:a16="http://schemas.microsoft.com/office/drawing/2014/main" id="{E9CBBF8D-11A8-4CF9-BAC6-6053A0CD705B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16114026"/>
                  </p:ext>
                </p:extLst>
              </p:nvPr>
            </p:nvGraphicFramePr>
            <p:xfrm>
              <a:off x="148537" y="3502563"/>
              <a:ext cx="11894922" cy="335543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842438">
                      <a:extLst>
                        <a:ext uri="{9D8B030D-6E8A-4147-A177-3AD203B41FA5}">
                          <a16:colId xmlns:a16="http://schemas.microsoft.com/office/drawing/2014/main" val="2618908539"/>
                        </a:ext>
                      </a:extLst>
                    </a:gridCol>
                    <a:gridCol w="2902864">
                      <a:extLst>
                        <a:ext uri="{9D8B030D-6E8A-4147-A177-3AD203B41FA5}">
                          <a16:colId xmlns:a16="http://schemas.microsoft.com/office/drawing/2014/main" val="2561798804"/>
                        </a:ext>
                      </a:extLst>
                    </a:gridCol>
                    <a:gridCol w="5149620">
                      <a:extLst>
                        <a:ext uri="{9D8B030D-6E8A-4147-A177-3AD203B41FA5}">
                          <a16:colId xmlns:a16="http://schemas.microsoft.com/office/drawing/2014/main" val="1162388814"/>
                        </a:ext>
                      </a:extLst>
                    </a:gridCol>
                  </a:tblGrid>
                  <a:tr h="371829">
                    <a:tc gridSpan="3">
                      <a:txBody>
                        <a:bodyPr/>
                        <a:lstStyle/>
                        <a:p>
                          <a:r>
                            <a:rPr lang="en-US" noProof="0">
                              <a:solidFill>
                                <a:schemeClr val="tx1"/>
                              </a:solidFill>
                            </a:rPr>
                            <a:t>Distributed hash tables </a:t>
                          </a:r>
                          <a:r>
                            <a:rPr lang="en-US" b="0" noProof="0">
                              <a:solidFill>
                                <a:schemeClr val="tx1"/>
                              </a:solidFill>
                            </a:rPr>
                            <a:t>(client does not need server list)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extLst>
                      <a:ext uri="{0D108BD9-81ED-4DB2-BD59-A6C34878D82A}">
                        <a16:rowId xmlns:a16="http://schemas.microsoft.com/office/drawing/2014/main" val="1364508527"/>
                      </a:ext>
                    </a:extLst>
                  </a:tr>
                  <a:tr h="1208445">
                    <a:tc>
                      <a:txBody>
                        <a:bodyPr/>
                        <a:lstStyle/>
                        <a:p>
                          <a:pPr marL="0" lvl="0" indent="0">
                            <a:buFont typeface="Arial" panose="020B0604020202020204" pitchFamily="34" charset="0"/>
                            <a:buNone/>
                          </a:pPr>
                          <a:r>
                            <a:rPr lang="en-US" b="1" noProof="0"/>
                            <a:t>Strawman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noProof="0"/>
                            <a:t>Check if responsible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noProof="0"/>
                            <a:t>If not, forward to </a:t>
                          </a:r>
                          <a:br>
                            <a:rPr lang="en-US" noProof="0"/>
                          </a:br>
                          <a:r>
                            <a:rPr lang="en-US" noProof="0"/>
                            <a:t>neighbor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:r>
                            <a:rPr lang="en-GB" sz="1400">
                              <a:latin typeface="CMSSI12"/>
                            </a:rPr>
                            <a:t>Own GUID = 65a3;  inc. GUID = 64b2</a:t>
                          </a:r>
                          <a:endParaRPr lang="en-GB" sz="14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lvl="0" indent="0">
                            <a:buFont typeface="Arial" panose="020B0604020202020204" pitchFamily="34" charset="0"/>
                            <a:buNone/>
                          </a:pPr>
                          <a:r>
                            <a:rPr lang="en-US" b="1" noProof="0" err="1"/>
                            <a:t>Plaxton</a:t>
                          </a:r>
                          <a:endParaRPr lang="en-US" b="1" noProof="0"/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600" noProof="0"/>
                            <a:t>Comparing GUIDs digit  by digit in hexadecimal  representation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600" noProof="0"/>
                            <a:t>Rows represent length of GUID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sz="1600" noProof="0"/>
                            <a:t>Compared row-wise until first deviation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86889180"/>
                      </a:ext>
                    </a:extLst>
                  </a:tr>
                  <a:tr h="184722">
                    <a:tc rowSpan="2"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90" t="-90411" r="-76513" b="-4110"/>
                          </a:stretch>
                        </a:blipFill>
                      </a:tcPr>
                    </a:tc>
                    <a:tc rowSpan="2" hMerge="1"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1422181"/>
                      </a:ext>
                    </a:extLst>
                  </a:tr>
                  <a:tr h="1590440">
                    <a:tc gridSpan="2" vMerge="1"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None/>
                            <a:tabLst/>
                            <a:defRPr/>
                          </a:pPr>
                          <a:r>
                            <a:rPr lang="en-US" b="1" noProof="0">
                              <a:solidFill>
                                <a:schemeClr val="tx1"/>
                              </a:solidFill>
                            </a:rPr>
                            <a:t>Pastry (uses </a:t>
                          </a:r>
                          <a:r>
                            <a:rPr lang="en-US" b="1" noProof="0" err="1">
                              <a:solidFill>
                                <a:schemeClr val="tx1"/>
                              </a:solidFill>
                            </a:rPr>
                            <a:t>Plaxton</a:t>
                          </a:r>
                          <a:r>
                            <a:rPr lang="en-US" b="1" noProof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noProof="0"/>
                            <a:t>Joining protocol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noProof="0"/>
                            <a:t>Host integration based on underlaying network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noProof="0"/>
                            <a:t>Departure: copy data to another node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noProof="0"/>
                            <a:t>Failure: Redundantly store data on neighbors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9943391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6A112708-C01D-4A20-8036-A01BB4808CE2}"/>
              </a:ext>
            </a:extLst>
          </p:cNvPr>
          <p:cNvGrpSpPr/>
          <p:nvPr/>
        </p:nvGrpSpPr>
        <p:grpSpPr>
          <a:xfrm>
            <a:off x="2687211" y="3900771"/>
            <a:ext cx="1248091" cy="1163036"/>
            <a:chOff x="6714477" y="816746"/>
            <a:chExt cx="998739" cy="930676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26F1F8D2-CB88-476C-A795-C9E4552A5437}"/>
                </a:ext>
              </a:extLst>
            </p:cNvPr>
            <p:cNvSpPr/>
            <p:nvPr/>
          </p:nvSpPr>
          <p:spPr>
            <a:xfrm>
              <a:off x="7128769" y="816746"/>
              <a:ext cx="168676" cy="1686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EC3F0D95-C40E-47A9-9462-A71BB6A0108C}"/>
                </a:ext>
              </a:extLst>
            </p:cNvPr>
            <p:cNvSpPr/>
            <p:nvPr/>
          </p:nvSpPr>
          <p:spPr>
            <a:xfrm>
              <a:off x="7128769" y="1578746"/>
              <a:ext cx="168676" cy="1686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96EAA3D4-7710-47E3-B022-BA5EE4FBF554}"/>
                </a:ext>
              </a:extLst>
            </p:cNvPr>
            <p:cNvSpPr/>
            <p:nvPr/>
          </p:nvSpPr>
          <p:spPr>
            <a:xfrm>
              <a:off x="6714477" y="1197007"/>
              <a:ext cx="168676" cy="1686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8B1E6C05-E029-469B-BA66-B4BB931960C8}"/>
                </a:ext>
              </a:extLst>
            </p:cNvPr>
            <p:cNvSpPr/>
            <p:nvPr/>
          </p:nvSpPr>
          <p:spPr>
            <a:xfrm>
              <a:off x="7433568" y="918840"/>
              <a:ext cx="168676" cy="1686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F6B560BF-1449-4E05-8FB0-84479DDA715F}"/>
                </a:ext>
              </a:extLst>
            </p:cNvPr>
            <p:cNvSpPr/>
            <p:nvPr/>
          </p:nvSpPr>
          <p:spPr>
            <a:xfrm>
              <a:off x="7426170" y="1454242"/>
              <a:ext cx="168676" cy="1686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9CC7482-2460-4F53-943C-0C47960EC9A9}"/>
                </a:ext>
              </a:extLst>
            </p:cNvPr>
            <p:cNvSpPr/>
            <p:nvPr/>
          </p:nvSpPr>
          <p:spPr>
            <a:xfrm>
              <a:off x="7544540" y="1197007"/>
              <a:ext cx="168676" cy="1686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23E0C062-4225-47E5-A100-909F0FAADCAD}"/>
                </a:ext>
              </a:extLst>
            </p:cNvPr>
            <p:cNvSpPr/>
            <p:nvPr/>
          </p:nvSpPr>
          <p:spPr>
            <a:xfrm>
              <a:off x="6822490" y="1475174"/>
              <a:ext cx="168676" cy="1686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5D2EBF0F-622F-49B1-804A-4AEC722C9FDC}"/>
                </a:ext>
              </a:extLst>
            </p:cNvPr>
            <p:cNvSpPr/>
            <p:nvPr/>
          </p:nvSpPr>
          <p:spPr>
            <a:xfrm>
              <a:off x="6832846" y="917360"/>
              <a:ext cx="168676" cy="1686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Verbinder: gekrümmt 13">
              <a:extLst>
                <a:ext uri="{FF2B5EF4-FFF2-40B4-BE49-F238E27FC236}">
                  <a16:creationId xmlns:a16="http://schemas.microsoft.com/office/drawing/2014/main" id="{4713E1F2-269B-4576-83A6-3844A0FCD239}"/>
                </a:ext>
              </a:extLst>
            </p:cNvPr>
            <p:cNvCxnSpPr>
              <a:stCxn id="5" idx="6"/>
              <a:endCxn id="8" idx="1"/>
            </p:cNvCxnSpPr>
            <p:nvPr/>
          </p:nvCxnSpPr>
          <p:spPr>
            <a:xfrm>
              <a:off x="7297445" y="901084"/>
              <a:ext cx="160825" cy="42458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Verbinder: gekrümmt 14">
              <a:extLst>
                <a:ext uri="{FF2B5EF4-FFF2-40B4-BE49-F238E27FC236}">
                  <a16:creationId xmlns:a16="http://schemas.microsoft.com/office/drawing/2014/main" id="{CFCC563A-DAC6-402A-A422-7940D644DFAD}"/>
                </a:ext>
              </a:extLst>
            </p:cNvPr>
            <p:cNvCxnSpPr>
              <a:cxnSpLocks/>
              <a:stCxn id="6" idx="2"/>
              <a:endCxn id="11" idx="5"/>
            </p:cNvCxnSpPr>
            <p:nvPr/>
          </p:nvCxnSpPr>
          <p:spPr>
            <a:xfrm rot="10800000">
              <a:off x="6966465" y="1619148"/>
              <a:ext cx="162305" cy="43936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Verbinder: gekrümmt 15">
              <a:extLst>
                <a:ext uri="{FF2B5EF4-FFF2-40B4-BE49-F238E27FC236}">
                  <a16:creationId xmlns:a16="http://schemas.microsoft.com/office/drawing/2014/main" id="{499363A0-5C44-41F1-870C-F1EA3A0A68DE}"/>
                </a:ext>
              </a:extLst>
            </p:cNvPr>
            <p:cNvCxnSpPr>
              <a:cxnSpLocks/>
              <a:stCxn id="9" idx="3"/>
              <a:endCxn id="6" idx="6"/>
            </p:cNvCxnSpPr>
            <p:nvPr/>
          </p:nvCxnSpPr>
          <p:spPr>
            <a:xfrm rot="5400000">
              <a:off x="7341725" y="1553937"/>
              <a:ext cx="64868" cy="153427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Verbinder: gekrümmt 16">
              <a:extLst>
                <a:ext uri="{FF2B5EF4-FFF2-40B4-BE49-F238E27FC236}">
                  <a16:creationId xmlns:a16="http://schemas.microsoft.com/office/drawing/2014/main" id="{AE1C1C1D-A1A3-425E-85E1-F425EB067B23}"/>
                </a:ext>
              </a:extLst>
            </p:cNvPr>
            <p:cNvCxnSpPr>
              <a:cxnSpLocks/>
              <a:stCxn id="10" idx="4"/>
              <a:endCxn id="9" idx="7"/>
            </p:cNvCxnSpPr>
            <p:nvPr/>
          </p:nvCxnSpPr>
          <p:spPr>
            <a:xfrm rot="5400000">
              <a:off x="7542881" y="1392946"/>
              <a:ext cx="113261" cy="58734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Verbinder: gekrümmt 17">
              <a:extLst>
                <a:ext uri="{FF2B5EF4-FFF2-40B4-BE49-F238E27FC236}">
                  <a16:creationId xmlns:a16="http://schemas.microsoft.com/office/drawing/2014/main" id="{80B745EE-034D-4361-BFEC-2576E2B2046C}"/>
                </a:ext>
              </a:extLst>
            </p:cNvPr>
            <p:cNvCxnSpPr>
              <a:cxnSpLocks/>
              <a:stCxn id="8" idx="5"/>
              <a:endCxn id="10" idx="0"/>
            </p:cNvCxnSpPr>
            <p:nvPr/>
          </p:nvCxnSpPr>
          <p:spPr>
            <a:xfrm rot="16200000" flipH="1">
              <a:off x="7536114" y="1104242"/>
              <a:ext cx="134193" cy="51336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Verbinder: gekrümmt 28">
              <a:extLst>
                <a:ext uri="{FF2B5EF4-FFF2-40B4-BE49-F238E27FC236}">
                  <a16:creationId xmlns:a16="http://schemas.microsoft.com/office/drawing/2014/main" id="{A8916A9C-1B8B-4440-8023-87AAD539FFC3}"/>
                </a:ext>
              </a:extLst>
            </p:cNvPr>
            <p:cNvCxnSpPr>
              <a:cxnSpLocks/>
              <a:stCxn id="11" idx="1"/>
              <a:endCxn id="7" idx="4"/>
            </p:cNvCxnSpPr>
            <p:nvPr/>
          </p:nvCxnSpPr>
          <p:spPr>
            <a:xfrm rot="16200000" flipV="1">
              <a:off x="6755908" y="1408591"/>
              <a:ext cx="134193" cy="48377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Verbinder: gekrümmt 31">
              <a:extLst>
                <a:ext uri="{FF2B5EF4-FFF2-40B4-BE49-F238E27FC236}">
                  <a16:creationId xmlns:a16="http://schemas.microsoft.com/office/drawing/2014/main" id="{0F3C79DE-1275-4986-866A-05E92F9730C4}"/>
                </a:ext>
              </a:extLst>
            </p:cNvPr>
            <p:cNvCxnSpPr>
              <a:cxnSpLocks/>
              <a:stCxn id="7" idx="0"/>
              <a:endCxn id="12" idx="3"/>
            </p:cNvCxnSpPr>
            <p:nvPr/>
          </p:nvCxnSpPr>
          <p:spPr>
            <a:xfrm rot="5400000" flipH="1" flipV="1">
              <a:off x="6760345" y="1099805"/>
              <a:ext cx="135673" cy="58733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Verbinder: gekrümmt 34">
              <a:extLst>
                <a:ext uri="{FF2B5EF4-FFF2-40B4-BE49-F238E27FC236}">
                  <a16:creationId xmlns:a16="http://schemas.microsoft.com/office/drawing/2014/main" id="{8790BDAC-DF7F-45E9-BE61-D09F577EE3EB}"/>
                </a:ext>
              </a:extLst>
            </p:cNvPr>
            <p:cNvCxnSpPr>
              <a:cxnSpLocks/>
              <a:stCxn id="12" idx="7"/>
              <a:endCxn id="5" idx="2"/>
            </p:cNvCxnSpPr>
            <p:nvPr/>
          </p:nvCxnSpPr>
          <p:spPr>
            <a:xfrm rot="5400000" flipH="1" flipV="1">
              <a:off x="7032305" y="845599"/>
              <a:ext cx="40978" cy="151949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34E9B688-5373-4E1B-BD53-A7F35A6564E3}"/>
              </a:ext>
            </a:extLst>
          </p:cNvPr>
          <p:cNvGrpSpPr/>
          <p:nvPr/>
        </p:nvGrpSpPr>
        <p:grpSpPr>
          <a:xfrm>
            <a:off x="4342287" y="5098210"/>
            <a:ext cx="1551380" cy="1445655"/>
            <a:chOff x="9523150" y="1307785"/>
            <a:chExt cx="998739" cy="930676"/>
          </a:xfrm>
        </p:grpSpPr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706C41BC-E8C4-4430-93D6-ABEA415F5B59}"/>
                </a:ext>
              </a:extLst>
            </p:cNvPr>
            <p:cNvSpPr/>
            <p:nvPr/>
          </p:nvSpPr>
          <p:spPr>
            <a:xfrm>
              <a:off x="9937442" y="1307785"/>
              <a:ext cx="168676" cy="168676"/>
            </a:xfrm>
            <a:prstGeom prst="ellips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Ellipse 23">
              <a:extLst>
                <a:ext uri="{FF2B5EF4-FFF2-40B4-BE49-F238E27FC236}">
                  <a16:creationId xmlns:a16="http://schemas.microsoft.com/office/drawing/2014/main" id="{7AAE2BEA-4CBE-4C29-B5CA-074EA5DB62C0}"/>
                </a:ext>
              </a:extLst>
            </p:cNvPr>
            <p:cNvSpPr/>
            <p:nvPr/>
          </p:nvSpPr>
          <p:spPr>
            <a:xfrm>
              <a:off x="9937442" y="2069785"/>
              <a:ext cx="168676" cy="16867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D866EAEA-2263-4500-AA8E-255D8A4AE2BD}"/>
                </a:ext>
              </a:extLst>
            </p:cNvPr>
            <p:cNvSpPr/>
            <p:nvPr/>
          </p:nvSpPr>
          <p:spPr>
            <a:xfrm>
              <a:off x="9523150" y="1688046"/>
              <a:ext cx="168676" cy="168676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0252E600-3373-4765-A36A-524AE2E4350A}"/>
                </a:ext>
              </a:extLst>
            </p:cNvPr>
            <p:cNvSpPr/>
            <p:nvPr/>
          </p:nvSpPr>
          <p:spPr>
            <a:xfrm>
              <a:off x="10242241" y="1409879"/>
              <a:ext cx="168676" cy="168676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18119705-6FB0-49E2-8089-6FE1750946E7}"/>
                </a:ext>
              </a:extLst>
            </p:cNvPr>
            <p:cNvSpPr/>
            <p:nvPr/>
          </p:nvSpPr>
          <p:spPr>
            <a:xfrm>
              <a:off x="10234843" y="1945281"/>
              <a:ext cx="168676" cy="168676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2E9A1A9A-415C-42D5-B29C-66847359BEC9}"/>
                </a:ext>
              </a:extLst>
            </p:cNvPr>
            <p:cNvSpPr/>
            <p:nvPr/>
          </p:nvSpPr>
          <p:spPr>
            <a:xfrm>
              <a:off x="10353213" y="1688046"/>
              <a:ext cx="168676" cy="168676"/>
            </a:xfrm>
            <a:prstGeom prst="ellipse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20CD73AF-8CC5-4327-908B-7360BE8B74C9}"/>
                </a:ext>
              </a:extLst>
            </p:cNvPr>
            <p:cNvSpPr/>
            <p:nvPr/>
          </p:nvSpPr>
          <p:spPr>
            <a:xfrm>
              <a:off x="9631163" y="1966213"/>
              <a:ext cx="168676" cy="168676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A75487FD-022A-44CC-85D5-D824251744D6}"/>
                </a:ext>
              </a:extLst>
            </p:cNvPr>
            <p:cNvSpPr/>
            <p:nvPr/>
          </p:nvSpPr>
          <p:spPr>
            <a:xfrm>
              <a:off x="9641519" y="1408399"/>
              <a:ext cx="168676" cy="168676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Verbinder: gekrümmt 32">
              <a:extLst>
                <a:ext uri="{FF2B5EF4-FFF2-40B4-BE49-F238E27FC236}">
                  <a16:creationId xmlns:a16="http://schemas.microsoft.com/office/drawing/2014/main" id="{4E3CAEE5-381C-4925-9F5B-0C0D98D46648}"/>
                </a:ext>
              </a:extLst>
            </p:cNvPr>
            <p:cNvCxnSpPr>
              <a:stCxn id="23" idx="6"/>
              <a:endCxn id="26" idx="1"/>
            </p:cNvCxnSpPr>
            <p:nvPr/>
          </p:nvCxnSpPr>
          <p:spPr>
            <a:xfrm>
              <a:off x="10106118" y="1392123"/>
              <a:ext cx="160825" cy="42458"/>
            </a:xfrm>
            <a:prstGeom prst="curvedConnector2">
              <a:avLst/>
            </a:prstGeom>
            <a:ln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Verbinder: gekrümmt 33">
              <a:extLst>
                <a:ext uri="{FF2B5EF4-FFF2-40B4-BE49-F238E27FC236}">
                  <a16:creationId xmlns:a16="http://schemas.microsoft.com/office/drawing/2014/main" id="{E8305AB7-3404-4385-AE94-172CBE6617E3}"/>
                </a:ext>
              </a:extLst>
            </p:cNvPr>
            <p:cNvCxnSpPr>
              <a:cxnSpLocks/>
              <a:stCxn id="24" idx="2"/>
              <a:endCxn id="30" idx="5"/>
            </p:cNvCxnSpPr>
            <p:nvPr/>
          </p:nvCxnSpPr>
          <p:spPr>
            <a:xfrm rot="10800000">
              <a:off x="9775138" y="2110187"/>
              <a:ext cx="162305" cy="43936"/>
            </a:xfrm>
            <a:prstGeom prst="curvedConnector2">
              <a:avLst/>
            </a:prstGeom>
            <a:ln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Verbinder: gekrümmt 35">
              <a:extLst>
                <a:ext uri="{FF2B5EF4-FFF2-40B4-BE49-F238E27FC236}">
                  <a16:creationId xmlns:a16="http://schemas.microsoft.com/office/drawing/2014/main" id="{12256A67-EE9C-4C0D-9C34-FC9E2F00D031}"/>
                </a:ext>
              </a:extLst>
            </p:cNvPr>
            <p:cNvCxnSpPr>
              <a:cxnSpLocks/>
              <a:stCxn id="27" idx="3"/>
              <a:endCxn id="24" idx="6"/>
            </p:cNvCxnSpPr>
            <p:nvPr/>
          </p:nvCxnSpPr>
          <p:spPr>
            <a:xfrm rot="5400000">
              <a:off x="10150398" y="2044976"/>
              <a:ext cx="64868" cy="153427"/>
            </a:xfrm>
            <a:prstGeom prst="curvedConnector2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Verbinder: gekrümmt 36">
              <a:extLst>
                <a:ext uri="{FF2B5EF4-FFF2-40B4-BE49-F238E27FC236}">
                  <a16:creationId xmlns:a16="http://schemas.microsoft.com/office/drawing/2014/main" id="{19F8B2D5-3F0E-48F0-B545-8F180C13A032}"/>
                </a:ext>
              </a:extLst>
            </p:cNvPr>
            <p:cNvCxnSpPr>
              <a:cxnSpLocks/>
              <a:stCxn id="28" idx="4"/>
              <a:endCxn id="27" idx="7"/>
            </p:cNvCxnSpPr>
            <p:nvPr/>
          </p:nvCxnSpPr>
          <p:spPr>
            <a:xfrm rot="5400000">
              <a:off x="10351554" y="1883985"/>
              <a:ext cx="113261" cy="58734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Verbinder: gekrümmt 38">
              <a:extLst>
                <a:ext uri="{FF2B5EF4-FFF2-40B4-BE49-F238E27FC236}">
                  <a16:creationId xmlns:a16="http://schemas.microsoft.com/office/drawing/2014/main" id="{48668C52-346E-43A5-8C3F-9D63E33448E7}"/>
                </a:ext>
              </a:extLst>
            </p:cNvPr>
            <p:cNvCxnSpPr>
              <a:cxnSpLocks/>
              <a:stCxn id="26" idx="5"/>
              <a:endCxn id="28" idx="0"/>
            </p:cNvCxnSpPr>
            <p:nvPr/>
          </p:nvCxnSpPr>
          <p:spPr>
            <a:xfrm rot="16200000" flipH="1">
              <a:off x="10344787" y="1595281"/>
              <a:ext cx="134193" cy="51336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Verbinder: gekrümmt 39">
              <a:extLst>
                <a:ext uri="{FF2B5EF4-FFF2-40B4-BE49-F238E27FC236}">
                  <a16:creationId xmlns:a16="http://schemas.microsoft.com/office/drawing/2014/main" id="{BE3C9B4F-A9AA-4C07-8BA8-51FC1CE1F539}"/>
                </a:ext>
              </a:extLst>
            </p:cNvPr>
            <p:cNvCxnSpPr>
              <a:cxnSpLocks/>
              <a:stCxn id="30" idx="1"/>
              <a:endCxn id="25" idx="4"/>
            </p:cNvCxnSpPr>
            <p:nvPr/>
          </p:nvCxnSpPr>
          <p:spPr>
            <a:xfrm rot="16200000" flipV="1">
              <a:off x="9564581" y="1899630"/>
              <a:ext cx="134193" cy="48377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Verbinder: gekrümmt 40">
              <a:extLst>
                <a:ext uri="{FF2B5EF4-FFF2-40B4-BE49-F238E27FC236}">
                  <a16:creationId xmlns:a16="http://schemas.microsoft.com/office/drawing/2014/main" id="{069F0474-733D-4CCA-84CB-E3389638A31C}"/>
                </a:ext>
              </a:extLst>
            </p:cNvPr>
            <p:cNvCxnSpPr>
              <a:cxnSpLocks/>
              <a:stCxn id="25" idx="0"/>
              <a:endCxn id="31" idx="3"/>
            </p:cNvCxnSpPr>
            <p:nvPr/>
          </p:nvCxnSpPr>
          <p:spPr>
            <a:xfrm rot="5400000" flipH="1" flipV="1">
              <a:off x="9569018" y="1590844"/>
              <a:ext cx="135673" cy="58733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Verbinder: gekrümmt 41">
              <a:extLst>
                <a:ext uri="{FF2B5EF4-FFF2-40B4-BE49-F238E27FC236}">
                  <a16:creationId xmlns:a16="http://schemas.microsoft.com/office/drawing/2014/main" id="{704128E0-1EA8-4F01-9648-81F087AD7695}"/>
                </a:ext>
              </a:extLst>
            </p:cNvPr>
            <p:cNvCxnSpPr>
              <a:cxnSpLocks/>
              <a:stCxn id="31" idx="7"/>
              <a:endCxn id="23" idx="2"/>
            </p:cNvCxnSpPr>
            <p:nvPr/>
          </p:nvCxnSpPr>
          <p:spPr>
            <a:xfrm rot="5400000" flipH="1" flipV="1">
              <a:off x="9840978" y="1336638"/>
              <a:ext cx="40978" cy="151949"/>
            </a:xfrm>
            <a:prstGeom prst="curvedConnector2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Verbinder: gekrümmt 18">
              <a:extLst>
                <a:ext uri="{FF2B5EF4-FFF2-40B4-BE49-F238E27FC236}">
                  <a16:creationId xmlns:a16="http://schemas.microsoft.com/office/drawing/2014/main" id="{C0BBBF4B-C8C1-4D0E-825E-99F2D2BE3310}"/>
                </a:ext>
              </a:extLst>
            </p:cNvPr>
            <p:cNvCxnSpPr>
              <a:stCxn id="28" idx="2"/>
              <a:endCxn id="25" idx="6"/>
            </p:cNvCxnSpPr>
            <p:nvPr/>
          </p:nvCxnSpPr>
          <p:spPr>
            <a:xfrm rot="10800000">
              <a:off x="9691827" y="1772384"/>
              <a:ext cx="661387" cy="12700"/>
            </a:xfrm>
            <a:prstGeom prst="curvedConnector3">
              <a:avLst>
                <a:gd name="adj1" fmla="val 302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Verbinder: gekrümmt 42">
              <a:extLst>
                <a:ext uri="{FF2B5EF4-FFF2-40B4-BE49-F238E27FC236}">
                  <a16:creationId xmlns:a16="http://schemas.microsoft.com/office/drawing/2014/main" id="{748D985A-9013-4841-9D3E-9EF884736E23}"/>
                </a:ext>
              </a:extLst>
            </p:cNvPr>
            <p:cNvCxnSpPr>
              <a:cxnSpLocks/>
              <a:stCxn id="28" idx="2"/>
              <a:endCxn id="24" idx="0"/>
            </p:cNvCxnSpPr>
            <p:nvPr/>
          </p:nvCxnSpPr>
          <p:spPr>
            <a:xfrm rot="10800000" flipV="1">
              <a:off x="10021781" y="1772383"/>
              <a:ext cx="331433" cy="297401"/>
            </a:xfrm>
            <a:prstGeom prst="curved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2" name="Tabelle 4">
                <a:extLst>
                  <a:ext uri="{FF2B5EF4-FFF2-40B4-BE49-F238E27FC236}">
                    <a16:creationId xmlns:a16="http://schemas.microsoft.com/office/drawing/2014/main" id="{A1C0ABD9-B0F6-43E3-8672-E9B0388F658B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48538" y="694851"/>
              <a:ext cx="11894924" cy="2651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863338">
                      <a:extLst>
                        <a:ext uri="{9D8B030D-6E8A-4147-A177-3AD203B41FA5}">
                          <a16:colId xmlns:a16="http://schemas.microsoft.com/office/drawing/2014/main" val="2618908539"/>
                        </a:ext>
                      </a:extLst>
                    </a:gridCol>
                    <a:gridCol w="7031586">
                      <a:extLst>
                        <a:ext uri="{9D8B030D-6E8A-4147-A177-3AD203B41FA5}">
                          <a16:colId xmlns:a16="http://schemas.microsoft.com/office/drawing/2014/main" val="598901281"/>
                        </a:ext>
                      </a:extLst>
                    </a:gridCol>
                  </a:tblGrid>
                  <a:tr h="318522">
                    <a:tc gridSpan="2">
                      <a:txBody>
                        <a:bodyPr/>
                        <a:lstStyle/>
                        <a:p>
                          <a:r>
                            <a:rPr lang="en-US" noProof="0">
                              <a:solidFill>
                                <a:schemeClr val="tx1"/>
                              </a:solidFill>
                            </a:rPr>
                            <a:t>Hashing </a:t>
                          </a:r>
                          <a:r>
                            <a:rPr lang="en-US" b="0" noProof="0">
                              <a:solidFill>
                                <a:schemeClr val="tx1"/>
                              </a:solidFill>
                            </a:rPr>
                            <a:t>(GUIDs</a:t>
                          </a:r>
                          <a:r>
                            <a:rPr lang="en-US" b="0" baseline="0" noProof="0">
                              <a:solidFill>
                                <a:schemeClr val="tx1"/>
                              </a:solidFill>
                            </a:rPr>
                            <a:t> and node names come from the same namespace</a:t>
                          </a:r>
                          <a:r>
                            <a:rPr lang="en-US" b="0" noProof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64508527"/>
                      </a:ext>
                    </a:extLst>
                  </a:tr>
                  <a:tr h="2243012">
                    <a:tc>
                      <a:txBody>
                        <a:bodyPr/>
                        <a:lstStyle/>
                        <a:p>
                          <a:pPr marL="0" lvl="0" indent="0">
                            <a:buFont typeface="Arial" panose="020B0604020202020204" pitchFamily="34" charset="0"/>
                            <a:buNone/>
                          </a:pPr>
                          <a:r>
                            <a:rPr lang="en-US" b="1" noProof="0"/>
                            <a:t>Simple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14:m>
                            <m:oMath xmlns:m="http://schemas.openxmlformats.org/officeDocument/2006/math">
                              <m:r>
                                <a:rPr lang="de-DE" sz="1800" b="0" i="1" dirty="0" smtClean="0">
                                  <a:latin typeface="Cambria Math" panose="02040503050406030204" pitchFamily="18" charset="0"/>
                                </a:rPr>
                                <m:t>𝑠𝑒𝑙𝑒𝑐𝑡𝑒𝑑</m:t>
                              </m:r>
                              <m:r>
                                <m:rPr>
                                  <m:lit/>
                                </m:rPr>
                                <a:rPr lang="de-DE" sz="1800" b="0" i="1" dirty="0" smtClean="0">
                                  <a:latin typeface="Cambria Math" panose="02040503050406030204" pitchFamily="18" charset="0"/>
                                </a:rPr>
                                <m:t>_</m:t>
                              </m:r>
                              <m:r>
                                <a:rPr lang="de-DE" sz="1800" b="0" i="1" dirty="0" smtClean="0">
                                  <a:latin typeface="Cambria Math" panose="02040503050406030204" pitchFamily="18" charset="0"/>
                                </a:rPr>
                                <m:t>𝑛𝑜𝑑𝑒</m:t>
                              </m:r>
                              <m:r>
                                <a:rPr lang="de-DE" sz="1800" b="0" i="1" dirty="0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de-DE" sz="1800" b="0" i="1" dirty="0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h𝑎𝑠h</m:t>
                              </m:r>
                              <m:d>
                                <m:dPr>
                                  <m:ctrlPr>
                                    <a:rPr lang="de-DE" sz="18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de-DE" sz="1800" b="0" i="0" dirty="0" smtClean="0">
                                      <a:latin typeface="Cambria Math" panose="02040503050406030204" pitchFamily="18" charset="0"/>
                                    </a:rPr>
                                    <m:t>key</m:t>
                                  </m:r>
                                </m:e>
                              </m:d>
                              <m:r>
                                <a:rPr lang="de-DE" sz="1800" b="0" i="1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sz="1800" b="0" i="0" dirty="0" smtClean="0">
                                  <a:solidFill>
                                    <a:schemeClr val="tx1">
                                      <a:lumMod val="50000"/>
                                      <a:lumOff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%</m:t>
                              </m:r>
                              <m:r>
                                <a:rPr lang="de-DE" sz="1800" b="0" i="0" dirty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de-DE" sz="1800" b="0" i="0" dirty="0" smtClean="0">
                                  <a:latin typeface="Cambria Math" panose="02040503050406030204" pitchFamily="18" charset="0"/>
                                </a:rPr>
                                <m:t>num</m:t>
                              </m:r>
                              <m:r>
                                <m:rPr>
                                  <m:lit/>
                                </m:rPr>
                                <a:rPr lang="de-DE" sz="1800" b="0" i="0" dirty="0" smtClean="0">
                                  <a:latin typeface="Cambria Math" panose="02040503050406030204" pitchFamily="18" charset="0"/>
                                </a:rPr>
                                <m:t>_</m:t>
                              </m:r>
                              <m:r>
                                <m:rPr>
                                  <m:sty m:val="p"/>
                                </m:rPr>
                                <a:rPr lang="de-DE" sz="1800" b="0" i="0" dirty="0" smtClean="0">
                                  <a:latin typeface="Cambria Math" panose="02040503050406030204" pitchFamily="18" charset="0"/>
                                </a:rPr>
                                <m:t>nodes</m:t>
                              </m:r>
                            </m:oMath>
                          </a14:m>
                          <a:endParaRPr lang="de-DE"/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noProof="0"/>
                            <a:t>Responsibility</a:t>
                          </a:r>
                          <a:r>
                            <a:rPr lang="de-DE"/>
                            <a:t>: Own GUID </a:t>
                          </a:r>
                          <a:r>
                            <a:rPr lang="de-DE">
                              <a:sym typeface="Wingdings" panose="05000000000000000000" pitchFamily="2" charset="2"/>
                            </a:rPr>
                            <a:t> Next GUID</a:t>
                          </a:r>
                          <a:endParaRPr lang="de-DE"/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noProof="0"/>
                            <a:t>Large overhead when </a:t>
                          </a:r>
                          <a:r>
                            <a:rPr lang="en-US" noProof="0" err="1"/>
                            <a:t>num_nodes</a:t>
                          </a:r>
                          <a:r>
                            <a:rPr lang="en-US" noProof="0"/>
                            <a:t> changes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noProof="0"/>
                            <a:t>When to use: </a:t>
                          </a:r>
                          <a:r>
                            <a:rPr lang="en-US" noProof="0" err="1"/>
                            <a:t>num_nodes</a:t>
                          </a:r>
                          <a:r>
                            <a:rPr lang="en-US" noProof="0"/>
                            <a:t> does not change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endParaRPr lang="de-DE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>
                            <a:buFont typeface="Arial" panose="020B0604020202020204" pitchFamily="34" charset="0"/>
                            <a:buNone/>
                          </a:pPr>
                          <a:r>
                            <a:rPr lang="en-US" b="1" noProof="0"/>
                            <a:t>Consistent</a:t>
                          </a:r>
                        </a:p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noProof="0"/>
                            <a:t>Responsibility</a:t>
                          </a:r>
                          <a:r>
                            <a:rPr lang="de-DE"/>
                            <a:t>: Own GUID</a:t>
                          </a:r>
                          <a:r>
                            <a:rPr lang="de-DE">
                              <a:solidFill>
                                <a:srgbClr val="FF0000"/>
                              </a:solidFill>
                            </a:rPr>
                            <a:t>s</a:t>
                          </a:r>
                          <a:r>
                            <a:rPr lang="de-DE"/>
                            <a:t> </a:t>
                          </a:r>
                          <a:r>
                            <a:rPr lang="de-DE">
                              <a:sym typeface="Wingdings" panose="05000000000000000000" pitchFamily="2" charset="2"/>
                            </a:rPr>
                            <a:t> Next GUID</a:t>
                          </a:r>
                          <a:r>
                            <a:rPr lang="de-DE">
                              <a:solidFill>
                                <a:srgbClr val="FF0000"/>
                              </a:solidFill>
                              <a:sym typeface="Wingdings" panose="05000000000000000000" pitchFamily="2" charset="2"/>
                            </a:rPr>
                            <a:t>s</a:t>
                          </a:r>
                          <a:br>
                            <a:rPr lang="de-DE">
                              <a:solidFill>
                                <a:srgbClr val="FF0000"/>
                              </a:solidFill>
                              <a:sym typeface="Wingdings" panose="05000000000000000000" pitchFamily="2" charset="2"/>
                            </a:rPr>
                          </a:br>
                          <a:r>
                            <a:rPr lang="de-DE">
                              <a:sym typeface="Wingdings" panose="05000000000000000000" pitchFamily="2" charset="2"/>
                            </a:rPr>
                            <a:t>(</a:t>
                          </a:r>
                          <a:r>
                            <a:rPr lang="en-US" noProof="0">
                              <a:sym typeface="Wingdings" panose="05000000000000000000" pitchFamily="2" charset="2"/>
                            </a:rPr>
                            <a:t>common</a:t>
                          </a:r>
                          <a:r>
                            <a:rPr lang="de-DE">
                              <a:sym typeface="Wingdings" panose="05000000000000000000" pitchFamily="2" charset="2"/>
                            </a:rPr>
                            <a:t>: 100 – 200 GUIDs per </a:t>
                          </a:r>
                          <a:r>
                            <a:rPr lang="en-US" noProof="0">
                              <a:sym typeface="Wingdings" panose="05000000000000000000" pitchFamily="2" charset="2"/>
                            </a:rPr>
                            <a:t>node</a:t>
                          </a:r>
                          <a:r>
                            <a:rPr lang="de-DE">
                              <a:sym typeface="Wingdings" panose="05000000000000000000" pitchFamily="2" charset="2"/>
                            </a:rPr>
                            <a:t>)</a:t>
                          </a:r>
                          <a:endParaRPr lang="de-DE"/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0" noProof="0"/>
                            <a:t>New node:</a:t>
                          </a:r>
                        </a:p>
                        <a:p>
                          <a:pPr marL="742950" lvl="1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0" noProof="0"/>
                            <a:t>Randomly choose GUIDs</a:t>
                          </a:r>
                        </a:p>
                        <a:p>
                          <a:pPr marL="742950" lvl="1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0" noProof="0"/>
                            <a:t>Ask network who is responsible</a:t>
                          </a:r>
                        </a:p>
                        <a:p>
                          <a:pPr marL="742950" lvl="1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0" noProof="0"/>
                            <a:t>Take over responsibilities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0" noProof="0"/>
                            <a:t>Client needs to store entire server name list locally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8688918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2" name="Tabelle 4">
                <a:extLst>
                  <a:ext uri="{FF2B5EF4-FFF2-40B4-BE49-F238E27FC236}">
                    <a16:creationId xmlns:a16="http://schemas.microsoft.com/office/drawing/2014/main" id="{A1C0ABD9-B0F6-43E3-8672-E9B0388F658B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48538" y="694851"/>
              <a:ext cx="11894924" cy="2651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863338">
                      <a:extLst>
                        <a:ext uri="{9D8B030D-6E8A-4147-A177-3AD203B41FA5}">
                          <a16:colId xmlns:a16="http://schemas.microsoft.com/office/drawing/2014/main" val="2618908539"/>
                        </a:ext>
                      </a:extLst>
                    </a:gridCol>
                    <a:gridCol w="7031586">
                      <a:extLst>
                        <a:ext uri="{9D8B030D-6E8A-4147-A177-3AD203B41FA5}">
                          <a16:colId xmlns:a16="http://schemas.microsoft.com/office/drawing/2014/main" val="598901281"/>
                        </a:ext>
                      </a:extLst>
                    </a:gridCol>
                  </a:tblGrid>
                  <a:tr h="365760">
                    <a:tc gridSpan="2">
                      <a:txBody>
                        <a:bodyPr/>
                        <a:lstStyle/>
                        <a:p>
                          <a:r>
                            <a:rPr lang="en-US" noProof="0">
                              <a:solidFill>
                                <a:schemeClr val="tx1"/>
                              </a:solidFill>
                            </a:rPr>
                            <a:t>Hashing </a:t>
                          </a:r>
                          <a:r>
                            <a:rPr lang="en-US" b="0" noProof="0">
                              <a:solidFill>
                                <a:schemeClr val="tx1"/>
                              </a:solidFill>
                            </a:rPr>
                            <a:t>(GUIDs</a:t>
                          </a:r>
                          <a:r>
                            <a:rPr lang="en-US" b="0" baseline="0" noProof="0">
                              <a:solidFill>
                                <a:schemeClr val="tx1"/>
                              </a:solidFill>
                            </a:rPr>
                            <a:t> and node names come from the same namespace</a:t>
                          </a:r>
                          <a:r>
                            <a:rPr lang="en-US" b="0" noProof="0">
                              <a:solidFill>
                                <a:schemeClr val="tx1"/>
                              </a:solidFill>
                            </a:rPr>
                            <a:t>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64508527"/>
                      </a:ext>
                    </a:extLst>
                  </a:tr>
                  <a:tr h="2286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4"/>
                          <a:stretch>
                            <a:fillRect l="-125" t="-17287" r="-144862" b="-42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lvl="0" indent="0">
                            <a:buFont typeface="Arial" panose="020B0604020202020204" pitchFamily="34" charset="0"/>
                            <a:buNone/>
                          </a:pPr>
                          <a:r>
                            <a:rPr lang="en-US" b="1" noProof="0"/>
                            <a:t>Consistent</a:t>
                          </a:r>
                        </a:p>
                        <a:p>
                          <a:pPr marL="285750" marR="0" lvl="0" indent="-28575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US" noProof="0"/>
                            <a:t>Responsibility</a:t>
                          </a:r>
                          <a:r>
                            <a:rPr lang="de-DE"/>
                            <a:t>: Own GUID</a:t>
                          </a:r>
                          <a:r>
                            <a:rPr lang="de-DE">
                              <a:solidFill>
                                <a:srgbClr val="FF0000"/>
                              </a:solidFill>
                            </a:rPr>
                            <a:t>s</a:t>
                          </a:r>
                          <a:r>
                            <a:rPr lang="de-DE"/>
                            <a:t> </a:t>
                          </a:r>
                          <a:r>
                            <a:rPr lang="de-DE">
                              <a:sym typeface="Wingdings" panose="05000000000000000000" pitchFamily="2" charset="2"/>
                            </a:rPr>
                            <a:t> Next GUID</a:t>
                          </a:r>
                          <a:r>
                            <a:rPr lang="de-DE">
                              <a:solidFill>
                                <a:srgbClr val="FF0000"/>
                              </a:solidFill>
                              <a:sym typeface="Wingdings" panose="05000000000000000000" pitchFamily="2" charset="2"/>
                            </a:rPr>
                            <a:t>s</a:t>
                          </a:r>
                          <a:br>
                            <a:rPr lang="de-DE">
                              <a:solidFill>
                                <a:srgbClr val="FF0000"/>
                              </a:solidFill>
                              <a:sym typeface="Wingdings" panose="05000000000000000000" pitchFamily="2" charset="2"/>
                            </a:rPr>
                          </a:br>
                          <a:r>
                            <a:rPr lang="de-DE">
                              <a:sym typeface="Wingdings" panose="05000000000000000000" pitchFamily="2" charset="2"/>
                            </a:rPr>
                            <a:t>(</a:t>
                          </a:r>
                          <a:r>
                            <a:rPr lang="en-US" noProof="0">
                              <a:sym typeface="Wingdings" panose="05000000000000000000" pitchFamily="2" charset="2"/>
                            </a:rPr>
                            <a:t>common</a:t>
                          </a:r>
                          <a:r>
                            <a:rPr lang="de-DE">
                              <a:sym typeface="Wingdings" panose="05000000000000000000" pitchFamily="2" charset="2"/>
                            </a:rPr>
                            <a:t>: 100 – 200 GUIDs per </a:t>
                          </a:r>
                          <a:r>
                            <a:rPr lang="en-US" noProof="0">
                              <a:sym typeface="Wingdings" panose="05000000000000000000" pitchFamily="2" charset="2"/>
                            </a:rPr>
                            <a:t>node</a:t>
                          </a:r>
                          <a:r>
                            <a:rPr lang="de-DE">
                              <a:sym typeface="Wingdings" panose="05000000000000000000" pitchFamily="2" charset="2"/>
                            </a:rPr>
                            <a:t>)</a:t>
                          </a:r>
                          <a:endParaRPr lang="de-DE"/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0" noProof="0"/>
                            <a:t>New node:</a:t>
                          </a:r>
                        </a:p>
                        <a:p>
                          <a:pPr marL="742950" lvl="1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0" noProof="0"/>
                            <a:t>Randomly choose GUIDs</a:t>
                          </a:r>
                        </a:p>
                        <a:p>
                          <a:pPr marL="742950" lvl="1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0" noProof="0"/>
                            <a:t>Ask network who is responsible</a:t>
                          </a:r>
                        </a:p>
                        <a:p>
                          <a:pPr marL="742950" lvl="1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0" noProof="0"/>
                            <a:t>Take over responsibilities</a:t>
                          </a:r>
                        </a:p>
                        <a:p>
                          <a:pPr marL="285750" lvl="0" indent="-285750">
                            <a:buFont typeface="Arial" panose="020B0604020202020204" pitchFamily="34" charset="0"/>
                            <a:buChar char="•"/>
                          </a:pPr>
                          <a:r>
                            <a:rPr lang="en-US" b="0" noProof="0"/>
                            <a:t>Client needs to store entire server name list locally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86889180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Grafik 3">
            <a:extLst>
              <a:ext uri="{FF2B5EF4-FFF2-40B4-BE49-F238E27FC236}">
                <a16:creationId xmlns:a16="http://schemas.microsoft.com/office/drawing/2014/main" id="{DDA58C97-E741-4762-B944-546EFCF165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73368" y="1539064"/>
            <a:ext cx="1875923" cy="887675"/>
          </a:xfrm>
          <a:prstGeom prst="rect">
            <a:avLst/>
          </a:prstGeom>
        </p:spPr>
      </p:pic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52A1368A-3755-4282-84C2-D88FAB24ACF1}"/>
              </a:ext>
            </a:extLst>
          </p:cNvPr>
          <p:cNvGrpSpPr/>
          <p:nvPr/>
        </p:nvGrpSpPr>
        <p:grpSpPr>
          <a:xfrm>
            <a:off x="4037850" y="4026088"/>
            <a:ext cx="2823256" cy="989614"/>
            <a:chOff x="8157085" y="5381993"/>
            <a:chExt cx="3738982" cy="933696"/>
          </a:xfrm>
        </p:grpSpPr>
        <p:grpSp>
          <p:nvGrpSpPr>
            <p:cNvPr id="49" name="Gruppieren 48">
              <a:extLst>
                <a:ext uri="{FF2B5EF4-FFF2-40B4-BE49-F238E27FC236}">
                  <a16:creationId xmlns:a16="http://schemas.microsoft.com/office/drawing/2014/main" id="{2FC6A9AB-01AF-4CEA-B7CD-3F3248FE1DD9}"/>
                </a:ext>
              </a:extLst>
            </p:cNvPr>
            <p:cNvGrpSpPr/>
            <p:nvPr/>
          </p:nvGrpSpPr>
          <p:grpSpPr>
            <a:xfrm>
              <a:off x="8157085" y="5381993"/>
              <a:ext cx="3738982" cy="933696"/>
              <a:chOff x="8055388" y="2336013"/>
              <a:chExt cx="3738982" cy="933696"/>
            </a:xfrm>
          </p:grpSpPr>
          <p:pic>
            <p:nvPicPr>
              <p:cNvPr id="13" name="Grafik 33">
                <a:extLst>
                  <a:ext uri="{FF2B5EF4-FFF2-40B4-BE49-F238E27FC236}">
                    <a16:creationId xmlns:a16="http://schemas.microsoft.com/office/drawing/2014/main" id="{894BF7A2-98D6-4446-8F5B-D7AB4BF6FA0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r="17204"/>
              <a:stretch/>
            </p:blipFill>
            <p:spPr>
              <a:xfrm>
                <a:off x="8055388" y="2481397"/>
                <a:ext cx="3600000" cy="726575"/>
              </a:xfrm>
              <a:prstGeom prst="rect">
                <a:avLst/>
              </a:prstGeom>
            </p:spPr>
          </p:pic>
          <p:sp>
            <p:nvSpPr>
              <p:cNvPr id="46" name="Textfeld 45">
                <a:extLst>
                  <a:ext uri="{FF2B5EF4-FFF2-40B4-BE49-F238E27FC236}">
                    <a16:creationId xmlns:a16="http://schemas.microsoft.com/office/drawing/2014/main" id="{EA9FB0F5-15C9-412C-953F-451F3EA91B53}"/>
                  </a:ext>
                </a:extLst>
              </p:cNvPr>
              <p:cNvSpPr txBox="1"/>
              <p:nvPr/>
            </p:nvSpPr>
            <p:spPr>
              <a:xfrm>
                <a:off x="11412404" y="2336013"/>
                <a:ext cx="2995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/>
                  <a:t>…</a:t>
                </a:r>
                <a:endParaRPr lang="en-GB"/>
              </a:p>
            </p:txBody>
          </p:sp>
          <p:sp>
            <p:nvSpPr>
              <p:cNvPr id="52" name="Textfeld 51">
                <a:extLst>
                  <a:ext uri="{FF2B5EF4-FFF2-40B4-BE49-F238E27FC236}">
                    <a16:creationId xmlns:a16="http://schemas.microsoft.com/office/drawing/2014/main" id="{44C221B8-BE22-43E0-A64C-01EBAB30CC6B}"/>
                  </a:ext>
                </a:extLst>
              </p:cNvPr>
              <p:cNvSpPr txBox="1"/>
              <p:nvPr/>
            </p:nvSpPr>
            <p:spPr>
              <a:xfrm>
                <a:off x="11494869" y="2531045"/>
                <a:ext cx="299501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400"/>
                  <a:t>.</a:t>
                </a:r>
              </a:p>
              <a:p>
                <a:r>
                  <a:rPr lang="de-DE" sz="1400"/>
                  <a:t>.</a:t>
                </a:r>
              </a:p>
              <a:p>
                <a:r>
                  <a:rPr lang="de-DE" sz="1400"/>
                  <a:t>.</a:t>
                </a:r>
              </a:p>
            </p:txBody>
          </p:sp>
        </p:grp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1DC755AA-2CAB-4D8C-9010-A6D783744821}"/>
                </a:ext>
              </a:extLst>
            </p:cNvPr>
            <p:cNvSpPr/>
            <p:nvPr/>
          </p:nvSpPr>
          <p:spPr>
            <a:xfrm>
              <a:off x="10564428" y="5818824"/>
              <a:ext cx="299501" cy="138093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1" name="Verbinder: gekrümmt 50">
            <a:extLst>
              <a:ext uri="{FF2B5EF4-FFF2-40B4-BE49-F238E27FC236}">
                <a16:creationId xmlns:a16="http://schemas.microsoft.com/office/drawing/2014/main" id="{70629A48-B2FF-47E7-9ED6-4EAD9917D3A2}"/>
              </a:ext>
            </a:extLst>
          </p:cNvPr>
          <p:cNvCxnSpPr>
            <a:cxnSpLocks/>
            <a:stCxn id="28" idx="2"/>
            <a:endCxn id="27" idx="1"/>
          </p:cNvCxnSpPr>
          <p:nvPr/>
        </p:nvCxnSpPr>
        <p:spPr>
          <a:xfrm rot="10800000" flipV="1">
            <a:off x="5486178" y="5819892"/>
            <a:ext cx="145498" cy="306939"/>
          </a:xfrm>
          <a:prstGeom prst="curvedConnector2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Verbinder: gekrümmt 52">
            <a:extLst>
              <a:ext uri="{FF2B5EF4-FFF2-40B4-BE49-F238E27FC236}">
                <a16:creationId xmlns:a16="http://schemas.microsoft.com/office/drawing/2014/main" id="{23B03ECC-203C-4280-8177-9276A10BD8F7}"/>
              </a:ext>
            </a:extLst>
          </p:cNvPr>
          <p:cNvCxnSpPr>
            <a:cxnSpLocks/>
            <a:stCxn id="28" idx="2"/>
            <a:endCxn id="26" idx="3"/>
          </p:cNvCxnSpPr>
          <p:nvPr/>
        </p:nvCxnSpPr>
        <p:spPr>
          <a:xfrm rot="10800000">
            <a:off x="5497670" y="5480439"/>
            <a:ext cx="134007" cy="339454"/>
          </a:xfrm>
          <a:prstGeom prst="curvedConnector2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5133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CB02C1-BAF5-49EF-9DB6-DAB51F559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Group communication</a:t>
            </a:r>
          </a:p>
        </p:txBody>
      </p: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B0543F29-1FFE-4FC2-9233-D4B9C53022DE}"/>
              </a:ext>
            </a:extLst>
          </p:cNvPr>
          <p:cNvGrpSpPr/>
          <p:nvPr/>
        </p:nvGrpSpPr>
        <p:grpSpPr>
          <a:xfrm>
            <a:off x="167748" y="697996"/>
            <a:ext cx="4258214" cy="2469953"/>
            <a:chOff x="6855095" y="923712"/>
            <a:chExt cx="4258214" cy="2469953"/>
          </a:xfrm>
        </p:grpSpPr>
        <p:graphicFrame>
          <p:nvGraphicFramePr>
            <p:cNvPr id="36" name="Tabelle 35">
              <a:extLst>
                <a:ext uri="{FF2B5EF4-FFF2-40B4-BE49-F238E27FC236}">
                  <a16:creationId xmlns:a16="http://schemas.microsoft.com/office/drawing/2014/main" id="{70C97594-EC22-4395-B278-CC160562D79C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29014177"/>
                </p:ext>
              </p:extLst>
            </p:nvPr>
          </p:nvGraphicFramePr>
          <p:xfrm>
            <a:off x="6855095" y="923712"/>
            <a:ext cx="4258214" cy="2469953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4258214">
                    <a:extLst>
                      <a:ext uri="{9D8B030D-6E8A-4147-A177-3AD203B41FA5}">
                        <a16:colId xmlns:a16="http://schemas.microsoft.com/office/drawing/2014/main" val="2618908539"/>
                      </a:ext>
                    </a:extLst>
                  </a:gridCol>
                </a:tblGrid>
                <a:tr h="0">
                  <a:tc>
                    <a:txBody>
                      <a:bodyPr/>
                      <a:lstStyle/>
                      <a:p>
                        <a:r>
                          <a:rPr lang="en-US" noProof="0">
                            <a:solidFill>
                              <a:schemeClr val="tx1"/>
                            </a:solidFill>
                          </a:rPr>
                          <a:t>Multicast protocol</a:t>
                        </a:r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364508527"/>
                    </a:ext>
                  </a:extLst>
                </a:tr>
                <a:tr h="2104193">
                  <a:tc>
                    <a:txBody>
                      <a:bodyPr/>
                      <a:lstStyle/>
                      <a:p>
                        <a:pPr marL="0" lvl="0" indent="0">
                          <a:buFont typeface="Arial" panose="020B0604020202020204" pitchFamily="34" charset="0"/>
                          <a:buNone/>
                        </a:pPr>
                        <a:endParaRPr lang="de-DE"/>
                      </a:p>
                    </a:txBody>
                    <a:tcPr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chemeClr val="bg1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2986889180"/>
                    </a:ext>
                  </a:extLst>
                </a:tr>
              </a:tbl>
            </a:graphicData>
          </a:graphic>
        </p:graphicFrame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283E1A1E-73C8-4858-B0D9-492142E8E094}"/>
                </a:ext>
              </a:extLst>
            </p:cNvPr>
            <p:cNvSpPr/>
            <p:nvPr/>
          </p:nvSpPr>
          <p:spPr>
            <a:xfrm>
              <a:off x="7714696" y="1413769"/>
              <a:ext cx="1269506" cy="1490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DE" sz="1200">
                  <a:solidFill>
                    <a:schemeClr val="tx1"/>
                  </a:solidFill>
                </a:rPr>
                <a:t>Sender</a:t>
              </a:r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AF537A82-A8AD-4E4F-88E8-17261739CF21}"/>
                </a:ext>
              </a:extLst>
            </p:cNvPr>
            <p:cNvSpPr/>
            <p:nvPr/>
          </p:nvSpPr>
          <p:spPr>
            <a:xfrm>
              <a:off x="7798186" y="1649191"/>
              <a:ext cx="1048412" cy="3151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>
                  <a:solidFill>
                    <a:schemeClr val="tx1"/>
                  </a:solidFill>
                </a:rPr>
                <a:t>Application</a:t>
              </a: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3C3A958A-5B19-4023-A8CE-2F2747115952}"/>
                </a:ext>
              </a:extLst>
            </p:cNvPr>
            <p:cNvSpPr/>
            <p:nvPr/>
          </p:nvSpPr>
          <p:spPr>
            <a:xfrm>
              <a:off x="7798186" y="2368483"/>
              <a:ext cx="1048412" cy="3151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>
                  <a:solidFill>
                    <a:schemeClr val="tx1"/>
                  </a:solidFill>
                </a:rPr>
                <a:t>Multicast</a:t>
              </a: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91EBA066-D516-4DC5-B2AC-6A7C52002B53}"/>
                </a:ext>
              </a:extLst>
            </p:cNvPr>
            <p:cNvSpPr/>
            <p:nvPr/>
          </p:nvSpPr>
          <p:spPr>
            <a:xfrm>
              <a:off x="9162730" y="1413769"/>
              <a:ext cx="1269506" cy="1490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DE" sz="1200">
                  <a:solidFill>
                    <a:schemeClr val="tx1"/>
                  </a:solidFill>
                </a:rPr>
                <a:t>Receiver</a:t>
              </a:r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D9B5F552-7DE4-42EF-B709-24C96E569AF6}"/>
                </a:ext>
              </a:extLst>
            </p:cNvPr>
            <p:cNvSpPr/>
            <p:nvPr/>
          </p:nvSpPr>
          <p:spPr>
            <a:xfrm>
              <a:off x="9246220" y="1649191"/>
              <a:ext cx="1048412" cy="3151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>
                  <a:solidFill>
                    <a:schemeClr val="tx1"/>
                  </a:solidFill>
                </a:rPr>
                <a:t>Application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47AA1F32-06B4-4FF8-8E63-9FC997302CD6}"/>
                </a:ext>
              </a:extLst>
            </p:cNvPr>
            <p:cNvSpPr/>
            <p:nvPr/>
          </p:nvSpPr>
          <p:spPr>
            <a:xfrm>
              <a:off x="9246220" y="2360961"/>
              <a:ext cx="1048412" cy="31511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>
                  <a:solidFill>
                    <a:schemeClr val="tx1"/>
                  </a:solidFill>
                </a:rPr>
                <a:t>Multicast</a:t>
              </a:r>
            </a:p>
          </p:txBody>
        </p: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31885E58-CFFF-4BA0-B0D8-2B1C0116730B}"/>
                </a:ext>
              </a:extLst>
            </p:cNvPr>
            <p:cNvCxnSpPr>
              <a:stCxn id="8" idx="2"/>
              <a:endCxn id="9" idx="0"/>
            </p:cNvCxnSpPr>
            <p:nvPr/>
          </p:nvCxnSpPr>
          <p:spPr>
            <a:xfrm>
              <a:off x="8322392" y="1964308"/>
              <a:ext cx="0" cy="4041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E5840256-00DB-469D-B22C-4AEA5AF52CE6}"/>
                </a:ext>
              </a:extLst>
            </p:cNvPr>
            <p:cNvCxnSpPr>
              <a:cxnSpLocks/>
              <a:stCxn id="11" idx="0"/>
              <a:endCxn id="10" idx="2"/>
            </p:cNvCxnSpPr>
            <p:nvPr/>
          </p:nvCxnSpPr>
          <p:spPr>
            <a:xfrm flipV="1">
              <a:off x="9770426" y="1964308"/>
              <a:ext cx="0" cy="39665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291612F2-6B55-4EC8-B8B6-9DEA690A090E}"/>
                </a:ext>
              </a:extLst>
            </p:cNvPr>
            <p:cNvCxnSpPr>
              <a:cxnSpLocks/>
              <a:stCxn id="9" idx="2"/>
            </p:cNvCxnSpPr>
            <p:nvPr/>
          </p:nvCxnSpPr>
          <p:spPr>
            <a:xfrm>
              <a:off x="8322392" y="2683600"/>
              <a:ext cx="0" cy="54787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19">
              <a:extLst>
                <a:ext uri="{FF2B5EF4-FFF2-40B4-BE49-F238E27FC236}">
                  <a16:creationId xmlns:a16="http://schemas.microsoft.com/office/drawing/2014/main" id="{6A5991E5-A82E-48ED-B4B9-39712566717F}"/>
                </a:ext>
              </a:extLst>
            </p:cNvPr>
            <p:cNvCxnSpPr>
              <a:cxnSpLocks/>
            </p:cNvCxnSpPr>
            <p:nvPr/>
          </p:nvCxnSpPr>
          <p:spPr>
            <a:xfrm>
              <a:off x="7638253" y="3231472"/>
              <a:ext cx="304895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>
              <a:extLst>
                <a:ext uri="{FF2B5EF4-FFF2-40B4-BE49-F238E27FC236}">
                  <a16:creationId xmlns:a16="http://schemas.microsoft.com/office/drawing/2014/main" id="{EB057519-4F2A-4C6A-BE8B-8FCDCE92E388}"/>
                </a:ext>
              </a:extLst>
            </p:cNvPr>
            <p:cNvCxnSpPr>
              <a:cxnSpLocks/>
              <a:endCxn id="11" idx="2"/>
            </p:cNvCxnSpPr>
            <p:nvPr/>
          </p:nvCxnSpPr>
          <p:spPr>
            <a:xfrm flipV="1">
              <a:off x="9770426" y="2676078"/>
              <a:ext cx="0" cy="55539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3EE3E2F4-880F-4FCD-9525-AF2434CEC2BC}"/>
                </a:ext>
              </a:extLst>
            </p:cNvPr>
            <p:cNvSpPr txBox="1"/>
            <p:nvPr/>
          </p:nvSpPr>
          <p:spPr>
            <a:xfrm>
              <a:off x="7060868" y="1964308"/>
              <a:ext cx="12357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Origination</a:t>
              </a:r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DBAB07C4-14AA-476A-ADEB-522D42376CA0}"/>
                </a:ext>
              </a:extLst>
            </p:cNvPr>
            <p:cNvSpPr txBox="1"/>
            <p:nvPr/>
          </p:nvSpPr>
          <p:spPr>
            <a:xfrm>
              <a:off x="6884314" y="2866301"/>
              <a:ext cx="14464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Transmission</a:t>
              </a: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45E1E2FE-2E4E-4654-8CE2-89307BCE4C2B}"/>
                </a:ext>
              </a:extLst>
            </p:cNvPr>
            <p:cNvSpPr txBox="1"/>
            <p:nvPr/>
          </p:nvSpPr>
          <p:spPr>
            <a:xfrm>
              <a:off x="9874499" y="1981729"/>
              <a:ext cx="9514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Delivery</a:t>
              </a: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D8F23505-5A05-447B-8897-18BE4D6AEDB5}"/>
                </a:ext>
              </a:extLst>
            </p:cNvPr>
            <p:cNvSpPr txBox="1"/>
            <p:nvPr/>
          </p:nvSpPr>
          <p:spPr>
            <a:xfrm>
              <a:off x="9893547" y="2862140"/>
              <a:ext cx="1128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Reception</a:t>
              </a:r>
            </a:p>
          </p:txBody>
        </p:sp>
      </p:grpSp>
      <p:graphicFrame>
        <p:nvGraphicFramePr>
          <p:cNvPr id="41" name="Tabelle 40">
            <a:extLst>
              <a:ext uri="{FF2B5EF4-FFF2-40B4-BE49-F238E27FC236}">
                <a16:creationId xmlns:a16="http://schemas.microsoft.com/office/drawing/2014/main" id="{203EA13F-59A4-425E-A091-A431FAFFAC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4926158"/>
              </p:ext>
            </p:extLst>
          </p:nvPr>
        </p:nvGraphicFramePr>
        <p:xfrm>
          <a:off x="167748" y="3228992"/>
          <a:ext cx="2889417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9417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282236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Group membership (views)</a:t>
                      </a:r>
                      <a:endParaRPr lang="en-US" noProof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2550966"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noProof="0"/>
                        <a:t>Definition</a:t>
                      </a:r>
                      <a:br>
                        <a:rPr lang="en-US" sz="1600" noProof="0"/>
                      </a:br>
                      <a:r>
                        <a:rPr lang="en-US" sz="1600" noProof="0"/>
                        <a:t>Sequence of group members considered alive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noProof="0"/>
                        <a:t>Operations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noProof="0"/>
                        <a:t>Create</a:t>
                      </a:r>
                      <a:r>
                        <a:rPr lang="en-US" sz="1600" noProof="0"/>
                        <a:t> group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noProof="0"/>
                        <a:t>Join</a:t>
                      </a:r>
                      <a:r>
                        <a:rPr lang="en-US" sz="1600" noProof="0"/>
                        <a:t> group (V = V</a:t>
                      </a:r>
                      <a:r>
                        <a:rPr lang="en-US" sz="1600" baseline="-25000" noProof="0"/>
                        <a:t>old</a:t>
                      </a:r>
                      <a:r>
                        <a:rPr lang="en-US" sz="1600" noProof="0"/>
                        <a:t> ∪ {self})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1" noProof="0"/>
                        <a:t>Leave</a:t>
                      </a:r>
                      <a:r>
                        <a:rPr lang="en-US" sz="1600" noProof="0"/>
                        <a:t> group (V = V</a:t>
                      </a:r>
                      <a:r>
                        <a:rPr lang="en-US" sz="1600" baseline="-25000" noProof="0"/>
                        <a:t>old</a:t>
                      </a:r>
                      <a:r>
                        <a:rPr lang="en-US" sz="1600" noProof="0"/>
                        <a:t> \ {self})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noProof="0"/>
                        <a:t>Get</a:t>
                      </a:r>
                      <a:r>
                        <a:rPr lang="en-US" sz="1600" noProof="0"/>
                        <a:t> current view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noProof="0"/>
                        <a:t>Suspect</a:t>
                      </a:r>
                      <a:r>
                        <a:rPr lang="en-US" sz="1600" noProof="0"/>
                        <a:t> failed member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noProof="0"/>
                        <a:t>Goal 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/>
                        <a:t>Define delivery semantics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/>
                        <a:t>Divide between past and future (epochs)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graphicFrame>
        <p:nvGraphicFramePr>
          <p:cNvPr id="42" name="Tabelle 41">
            <a:extLst>
              <a:ext uri="{FF2B5EF4-FFF2-40B4-BE49-F238E27FC236}">
                <a16:creationId xmlns:a16="http://schemas.microsoft.com/office/drawing/2014/main" id="{9E72BAB4-4CBC-4495-87A3-4F781816BD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1058221"/>
              </p:ext>
            </p:extLst>
          </p:nvPr>
        </p:nvGraphicFramePr>
        <p:xfrm>
          <a:off x="4596800" y="0"/>
          <a:ext cx="7587509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9159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  <a:gridCol w="1819923">
                  <a:extLst>
                    <a:ext uri="{9D8B030D-6E8A-4147-A177-3AD203B41FA5}">
                      <a16:colId xmlns:a16="http://schemas.microsoft.com/office/drawing/2014/main" val="3687515573"/>
                    </a:ext>
                  </a:extLst>
                </a:gridCol>
                <a:gridCol w="2041864">
                  <a:extLst>
                    <a:ext uri="{9D8B030D-6E8A-4147-A177-3AD203B41FA5}">
                      <a16:colId xmlns:a16="http://schemas.microsoft.com/office/drawing/2014/main" val="1055832417"/>
                    </a:ext>
                  </a:extLst>
                </a:gridCol>
                <a:gridCol w="2426563">
                  <a:extLst>
                    <a:ext uri="{9D8B030D-6E8A-4147-A177-3AD203B41FA5}">
                      <a16:colId xmlns:a16="http://schemas.microsoft.com/office/drawing/2014/main" val="1798721381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Timing models</a:t>
                      </a:r>
                      <a:endParaRPr lang="en-US" noProof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600" noProof="0"/>
                        <a:t>Timestamps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Font typeface="Arial" panose="020B0604020202020204" pitchFamily="34" charset="0"/>
                        <a:buNone/>
                      </a:pPr>
                      <a:r>
                        <a:rPr lang="de-DE" sz="1600"/>
                        <a:t>Logical time</a:t>
                      </a:r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Font typeface="Arial" panose="020B0604020202020204" pitchFamily="34" charset="0"/>
                        <a:buNone/>
                      </a:pPr>
                      <a:r>
                        <a:rPr lang="de-DE" sz="1600"/>
                        <a:t>Lamport time</a:t>
                      </a:r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sz="1600" noProof="0"/>
                        <a:t>Vector clock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  <a:tr h="1417320">
                <a:tc>
                  <a:txBody>
                    <a:bodyPr/>
                    <a:lstStyle/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/>
                        <a:t>Do not express causality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/>
                        <a:t>Can be imperfect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/>
                        <a:t>Assign every event to totally ordered set T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/>
                        <a:t>Causality</a:t>
                      </a:r>
                      <a:br>
                        <a:rPr lang="en-US" sz="1200" noProof="0"/>
                      </a:br>
                      <a:r>
                        <a:rPr lang="en-US" sz="1200" noProof="0"/>
                        <a:t>L(send(m)) &lt; L(receive(m))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/>
                        <a:t>Compatible to </a:t>
                      </a:r>
                      <a:r>
                        <a:rPr lang="en-US" sz="1200" b="1" i="1" noProof="0"/>
                        <a:t>happened before</a:t>
                      </a:r>
                      <a:r>
                        <a:rPr lang="en-US" sz="1200" i="0" noProof="0"/>
                        <a:t> relation</a:t>
                      </a:r>
                      <a:br>
                        <a:rPr lang="en-US" sz="1200" i="0" noProof="0"/>
                      </a:br>
                      <a:r>
                        <a:rPr lang="en-US" sz="1200" i="0" noProof="0"/>
                        <a:t>x </a:t>
                      </a:r>
                      <a:r>
                        <a:rPr lang="en-US" sz="1200" i="0" noProof="0">
                          <a:sym typeface="Wingdings" panose="05000000000000000000" pitchFamily="2" charset="2"/>
                        </a:rPr>
                        <a:t> y implies L(x) &lt; L(y)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en-US" sz="1200" i="0" noProof="0">
                        <a:sym typeface="Wingdings" panose="05000000000000000000" pitchFamily="2" charset="2"/>
                      </a:endParaRP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0" noProof="0">
                          <a:sym typeface="Wingdings" panose="05000000000000000000" pitchFamily="2" charset="2"/>
                        </a:rPr>
                        <a:t>Partial order </a:t>
                      </a:r>
                      <a:r>
                        <a:rPr lang="en-US" sz="1200" i="0" noProof="0">
                          <a:sym typeface="Wingdings" panose="05000000000000000000" pitchFamily="2" charset="2"/>
                        </a:rPr>
                        <a:t>between two events x </a:t>
                      </a:r>
                      <a:r>
                        <a:rPr lang="en-US" sz="1200" i="0" baseline="-25000" noProof="0">
                          <a:sym typeface="Wingdings" panose="05000000000000000000" pitchFamily="2" charset="2"/>
                        </a:rPr>
                        <a:t>1</a:t>
                      </a:r>
                      <a:r>
                        <a:rPr lang="en-US" sz="1200" i="0" noProof="0">
                          <a:sym typeface="Wingdings" panose="05000000000000000000" pitchFamily="2" charset="2"/>
                        </a:rPr>
                        <a:t> y</a:t>
                      </a:r>
                      <a:br>
                        <a:rPr lang="en-US" sz="1200" i="0" noProof="0">
                          <a:sym typeface="Wingdings" panose="05000000000000000000" pitchFamily="2" charset="2"/>
                        </a:rPr>
                      </a:br>
                      <a:r>
                        <a:rPr lang="en-US" sz="1200" i="0" noProof="0">
                          <a:sym typeface="Wingdings" panose="05000000000000000000" pitchFamily="2" charset="2"/>
                        </a:rPr>
                        <a:t>y immediately before x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endParaRPr lang="en-US" sz="1100" i="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de-DE" sz="1200"/>
                        <a:t>Implements </a:t>
                      </a:r>
                      <a:r>
                        <a:rPr lang="en-US" sz="1200" noProof="0"/>
                        <a:t>logical</a:t>
                      </a:r>
                      <a:r>
                        <a:rPr lang="de-DE" sz="1200"/>
                        <a:t> </a:t>
                      </a:r>
                      <a:r>
                        <a:rPr lang="en-US" sz="1200" noProof="0"/>
                        <a:t>timestamps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noProof="0"/>
                        <a:t>Each process has clock (initialized with 0</a:t>
                      </a:r>
                      <a:r>
                        <a:rPr lang="de-DE" sz="1200"/>
                        <a:t>)</a:t>
                      </a:r>
                      <a:endParaRPr lang="en-US" sz="1200"/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/>
                        <a:t>Increment</a:t>
                      </a:r>
                      <a:r>
                        <a:rPr lang="en-US" sz="1200"/>
                        <a:t> clock for every </a:t>
                      </a:r>
                      <a:r>
                        <a:rPr lang="en-US" sz="1200" b="1"/>
                        <a:t>normal event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/>
                        <a:t>Increment</a:t>
                      </a:r>
                      <a:r>
                        <a:rPr lang="en-US" sz="1200"/>
                        <a:t> clock on </a:t>
                      </a:r>
                      <a:r>
                        <a:rPr lang="en-US" sz="1200" b="1"/>
                        <a:t>send event</a:t>
                      </a:r>
                      <a:r>
                        <a:rPr lang="en-US" sz="1200"/>
                        <a:t>; </a:t>
                      </a:r>
                      <a:r>
                        <a:rPr lang="en-US" sz="1200" b="1"/>
                        <a:t>attach</a:t>
                      </a:r>
                      <a:r>
                        <a:rPr lang="en-US" sz="1200"/>
                        <a:t> new </a:t>
                      </a:r>
                      <a:r>
                        <a:rPr lang="en-US" sz="1200" b="1"/>
                        <a:t>clock</a:t>
                      </a:r>
                      <a:r>
                        <a:rPr lang="en-US" sz="1200"/>
                        <a:t> value to message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/>
                        <a:t>Update</a:t>
                      </a:r>
                      <a:r>
                        <a:rPr lang="en-US" sz="1200"/>
                        <a:t> clock with </a:t>
                      </a:r>
                      <a:r>
                        <a:rPr lang="en-US" sz="1200" b="1"/>
                        <a:t>max(clock, received clock)</a:t>
                      </a:r>
                      <a:r>
                        <a:rPr lang="en-US" sz="1200" b="0"/>
                        <a:t> on receive event</a:t>
                      </a:r>
                      <a:r>
                        <a:rPr lang="en-US" sz="1200"/>
                        <a:t>; then </a:t>
                      </a:r>
                      <a:r>
                        <a:rPr lang="en-US" sz="1200" b="1"/>
                        <a:t>increment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1" noProof="0"/>
                        <a:t>Functionality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noProof="0"/>
                        <a:t>Implements logical timestamps from every process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noProof="0"/>
                        <a:t>Vector of logical timestamps of each process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noProof="0"/>
                        <a:t>Own cell is handled analog to lamport time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noProof="0"/>
                        <a:t>Other cells are also adapted on receive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200" b="1"/>
                        <a:t>Can ensure causal ordering!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/>
                        <a:t>Only deliver message if vector timestamp differs in one cell at most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/>
                        <a:t>Otherwise, some causally related event may be missing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/>
                        <a:t>E.g., CBCAST, causal ordering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5474363"/>
                  </a:ext>
                </a:extLst>
              </a:tr>
            </a:tbl>
          </a:graphicData>
        </a:graphic>
      </p:graphicFrame>
      <p:graphicFrame>
        <p:nvGraphicFramePr>
          <p:cNvPr id="26" name="Tabelle 4">
            <a:extLst>
              <a:ext uri="{FF2B5EF4-FFF2-40B4-BE49-F238E27FC236}">
                <a16:creationId xmlns:a16="http://schemas.microsoft.com/office/drawing/2014/main" id="{CFB12E7C-A210-4F08-A137-2B79F7CB64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3735111"/>
              </p:ext>
            </p:extLst>
          </p:nvPr>
        </p:nvGraphicFramePr>
        <p:xfrm>
          <a:off x="3692318" y="4663440"/>
          <a:ext cx="8491991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736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  <a:gridCol w="495872">
                  <a:extLst>
                    <a:ext uri="{9D8B030D-6E8A-4147-A177-3AD203B41FA5}">
                      <a16:colId xmlns:a16="http://schemas.microsoft.com/office/drawing/2014/main" val="2984128992"/>
                    </a:ext>
                  </a:extLst>
                </a:gridCol>
                <a:gridCol w="655384">
                  <a:extLst>
                    <a:ext uri="{9D8B030D-6E8A-4147-A177-3AD203B41FA5}">
                      <a16:colId xmlns:a16="http://schemas.microsoft.com/office/drawing/2014/main" val="2484745550"/>
                    </a:ext>
                  </a:extLst>
                </a:gridCol>
                <a:gridCol w="619442">
                  <a:extLst>
                    <a:ext uri="{9D8B030D-6E8A-4147-A177-3AD203B41FA5}">
                      <a16:colId xmlns:a16="http://schemas.microsoft.com/office/drawing/2014/main" val="2106767163"/>
                    </a:ext>
                  </a:extLst>
                </a:gridCol>
                <a:gridCol w="1089216">
                  <a:extLst>
                    <a:ext uri="{9D8B030D-6E8A-4147-A177-3AD203B41FA5}">
                      <a16:colId xmlns:a16="http://schemas.microsoft.com/office/drawing/2014/main" val="117370753"/>
                    </a:ext>
                  </a:extLst>
                </a:gridCol>
                <a:gridCol w="4954341">
                  <a:extLst>
                    <a:ext uri="{9D8B030D-6E8A-4147-A177-3AD203B41FA5}">
                      <a16:colId xmlns:a16="http://schemas.microsoft.com/office/drawing/2014/main" val="2897487572"/>
                    </a:ext>
                  </a:extLst>
                </a:gridCol>
              </a:tblGrid>
              <a:tr h="280471">
                <a:tc gridSpan="6"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Ordering semantics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210353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reliable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FIFO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Atomic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Causal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Highest Name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  <a:tr h="210353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reliable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Message is </a:t>
                      </a:r>
                      <a:r>
                        <a:rPr lang="en-US" sz="1200" b="1" noProof="0">
                          <a:solidFill>
                            <a:srgbClr val="FF0000"/>
                          </a:solidFill>
                        </a:rPr>
                        <a:t>delivered eventually</a:t>
                      </a: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 at every receiver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7094141"/>
                  </a:ext>
                </a:extLst>
              </a:tr>
              <a:tr h="210353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FIFO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Messages </a:t>
                      </a:r>
                      <a:r>
                        <a:rPr lang="en-US" sz="1200" b="1" noProof="0">
                          <a:solidFill>
                            <a:schemeClr val="tx1"/>
                          </a:solidFill>
                        </a:rPr>
                        <a:t>originating at one sender</a:t>
                      </a: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 are </a:t>
                      </a:r>
                      <a:r>
                        <a:rPr lang="en-US" sz="1200" b="1" noProof="0">
                          <a:solidFill>
                            <a:srgbClr val="FF0000"/>
                          </a:solidFill>
                        </a:rPr>
                        <a:t>delivered in order</a:t>
                      </a: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 at every receiver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585828"/>
                  </a:ext>
                </a:extLst>
              </a:tr>
              <a:tr h="210353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Atomic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Messages are </a:t>
                      </a:r>
                      <a:r>
                        <a:rPr lang="en-US" sz="1200" b="1" noProof="0">
                          <a:solidFill>
                            <a:srgbClr val="FF0000"/>
                          </a:solidFill>
                        </a:rPr>
                        <a:t>delivered in the same order</a:t>
                      </a: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1" noProof="0">
                          <a:solidFill>
                            <a:schemeClr val="tx1"/>
                          </a:solidFill>
                        </a:rPr>
                        <a:t>at every receiver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043325"/>
                  </a:ext>
                </a:extLst>
              </a:tr>
              <a:tr h="210353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FIFO + Atomic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2316315"/>
                  </a:ext>
                </a:extLst>
              </a:tr>
              <a:tr h="210353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Causal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noProof="0">
                          <a:solidFill>
                            <a:schemeClr val="tx1"/>
                          </a:solidFill>
                        </a:rPr>
                        <a:t>Potentially related messages</a:t>
                      </a: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 are </a:t>
                      </a:r>
                      <a:r>
                        <a:rPr lang="en-US" sz="1200" b="1" noProof="0">
                          <a:solidFill>
                            <a:srgbClr val="FF0000"/>
                          </a:solidFill>
                        </a:rPr>
                        <a:t>delivered in the correct order</a:t>
                      </a:r>
                      <a:r>
                        <a:rPr lang="en-US" sz="1200" noProof="0">
                          <a:solidFill>
                            <a:schemeClr val="tx1"/>
                          </a:solidFill>
                        </a:rPr>
                        <a:t> at every receiver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7575606"/>
                  </a:ext>
                </a:extLst>
              </a:tr>
            </a:tbl>
          </a:graphicData>
        </a:graphic>
      </p:graphicFrame>
      <p:graphicFrame>
        <p:nvGraphicFramePr>
          <p:cNvPr id="24" name="Tabelle 23">
            <a:extLst>
              <a:ext uri="{FF2B5EF4-FFF2-40B4-BE49-F238E27FC236}">
                <a16:creationId xmlns:a16="http://schemas.microsoft.com/office/drawing/2014/main" id="{B498C2E8-D2E6-4BED-AE88-CB49132FE1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9349241"/>
              </p:ext>
            </p:extLst>
          </p:nvPr>
        </p:nvGraphicFramePr>
        <p:xfrm>
          <a:off x="-3168540" y="691014"/>
          <a:ext cx="3294543" cy="22686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4543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Multicast formally</a:t>
                      </a:r>
                      <a:endParaRPr lang="en-US" noProof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1902921"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b="1" noProof="0"/>
                        <a:t>Validity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b="1" noProof="0"/>
                        <a:t>Uniform agreement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b="1" noProof="0"/>
                        <a:t>Uniform integrity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b="1" noProof="0"/>
                        <a:t>Uniform total order (applies only to total order)</a:t>
                      </a:r>
                      <a:endParaRPr lang="en-US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graphicFrame>
        <p:nvGraphicFramePr>
          <p:cNvPr id="25" name="Tabelle 24">
            <a:extLst>
              <a:ext uri="{FF2B5EF4-FFF2-40B4-BE49-F238E27FC236}">
                <a16:creationId xmlns:a16="http://schemas.microsoft.com/office/drawing/2014/main" id="{D63991D2-F12F-43C8-B4AE-4A7D0D22681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9154054"/>
              </p:ext>
            </p:extLst>
          </p:nvPr>
        </p:nvGraphicFramePr>
        <p:xfrm>
          <a:off x="-3168541" y="3228992"/>
          <a:ext cx="3294543" cy="22686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4543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Views formally</a:t>
                      </a:r>
                      <a:endParaRPr lang="en-US" noProof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1902921"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b="1" noProof="0"/>
                        <a:t>Validity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b="1" noProof="0"/>
                        <a:t>Agreement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b="1" noProof="0"/>
                        <a:t>Integrity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955988D8-9716-48D9-BBBD-0862592054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4999" y="3718560"/>
            <a:ext cx="2019253" cy="12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040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04E96-441D-4FF9-B620-B951424F4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Pub/Sub Systeme</a:t>
            </a:r>
            <a:endParaRPr lang="en-US"/>
          </a:p>
        </p:txBody>
      </p:sp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E86BE3F1-9C10-4D76-97E8-53CFA2D61B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6751985"/>
              </p:ext>
            </p:extLst>
          </p:nvPr>
        </p:nvGraphicFramePr>
        <p:xfrm>
          <a:off x="0" y="4846320"/>
          <a:ext cx="8822801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0629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  <a:gridCol w="4842172">
                  <a:extLst>
                    <a:ext uri="{9D8B030D-6E8A-4147-A177-3AD203B41FA5}">
                      <a16:colId xmlns:a16="http://schemas.microsoft.com/office/drawing/2014/main" val="2086748685"/>
                    </a:ext>
                  </a:extLst>
                </a:gridCol>
              </a:tblGrid>
              <a:tr h="181517">
                <a:tc gridSpan="2">
                  <a:txBody>
                    <a:bodyPr/>
                    <a:lstStyle/>
                    <a:p>
                      <a:pPr algn="ctr"/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Loose coupling </a:t>
                      </a:r>
                      <a:r>
                        <a:rPr lang="en-US" noProof="0">
                          <a:solidFill>
                            <a:schemeClr val="accent6"/>
                          </a:solidFill>
                        </a:rPr>
                        <a:t>MQ</a:t>
                      </a:r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 vs. </a:t>
                      </a:r>
                      <a:r>
                        <a:rPr lang="en-US" noProof="0">
                          <a:solidFill>
                            <a:schemeClr val="accent2"/>
                          </a:solidFill>
                        </a:rPr>
                        <a:t>Pub/Sub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317655"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noProof="0"/>
                        <a:t>Decoupling in time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noProof="0"/>
                        <a:t>Msg is stored even if sender and receiver are inactive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noProof="0"/>
                        <a:t>Decoupling in time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noProof="0"/>
                        <a:t>Sub, pub, notify happen at different points in time</a:t>
                      </a:r>
                      <a:br>
                        <a:rPr lang="en-US" noProof="0"/>
                      </a:br>
                      <a:r>
                        <a:rPr lang="en-US" noProof="0"/>
                        <a:t>(no memory </a:t>
                      </a:r>
                      <a:r>
                        <a:rPr lang="en-US" noProof="0">
                          <a:sym typeface="Wingdings" panose="05000000000000000000" pitchFamily="2" charset="2"/>
                        </a:rPr>
                        <a:t> n</a:t>
                      </a:r>
                      <a:r>
                        <a:rPr lang="en-US" noProof="0"/>
                        <a:t>otify only if already subscribed)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9806614"/>
                  </a:ext>
                </a:extLst>
              </a:tr>
              <a:tr h="18151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noProof="0"/>
                        <a:t>Decoupling in space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9177959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marL="0" lv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noProof="0"/>
                        <a:t>Decoupling in identity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en-US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3948526"/>
                  </a:ext>
                </a:extLst>
              </a:tr>
            </a:tbl>
          </a:graphicData>
        </a:graphic>
      </p:graphicFrame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C745DA0A-13D8-4A4F-BFC3-43EEF219F2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5819692"/>
              </p:ext>
            </p:extLst>
          </p:nvPr>
        </p:nvGraphicFramePr>
        <p:xfrm>
          <a:off x="0" y="681037"/>
          <a:ext cx="8822801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2741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  <a:gridCol w="6100060">
                  <a:extLst>
                    <a:ext uri="{9D8B030D-6E8A-4147-A177-3AD203B41FA5}">
                      <a16:colId xmlns:a16="http://schemas.microsoft.com/office/drawing/2014/main" val="3951381225"/>
                    </a:ext>
                  </a:extLst>
                </a:gridCol>
              </a:tblGrid>
              <a:tr h="119896">
                <a:tc>
                  <a:txBody>
                    <a:bodyPr/>
                    <a:lstStyle/>
                    <a:p>
                      <a:r>
                        <a:rPr lang="en-US" sz="1600" noProof="0">
                          <a:solidFill>
                            <a:schemeClr val="tx1"/>
                          </a:solidFill>
                        </a:rPr>
                        <a:t>Events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>
                          <a:solidFill>
                            <a:schemeClr val="tx1"/>
                          </a:solidFill>
                        </a:rPr>
                        <a:t>Matching </a:t>
                      </a:r>
                      <a:r>
                        <a:rPr lang="en-US" sz="1600" b="0" noProof="0">
                          <a:solidFill>
                            <a:schemeClr val="tx1"/>
                          </a:solidFill>
                        </a:rPr>
                        <a:t>(Where: all publishers, all subscribers, neutral node)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noProof="0"/>
                        <a:t>Topic based</a:t>
                      </a:r>
                      <a:br>
                        <a:rPr lang="en-US" sz="1600" b="1" noProof="0"/>
                      </a:br>
                      <a:r>
                        <a:rPr lang="en-US" sz="1600" noProof="0"/>
                        <a:t>(text metadata)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600" noProof="0"/>
                        <a:t>Subscription &amp; Publication are lists of topics </a:t>
                      </a:r>
                      <a:r>
                        <a:rPr lang="en-US" sz="1600" noProof="0">
                          <a:sym typeface="Wingdings" panose="05000000000000000000" pitchFamily="2" charset="2"/>
                        </a:rPr>
                        <a:t> Match if intersection</a:t>
                      </a:r>
                      <a:endParaRPr lang="en-US" sz="16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  <a:tr h="1620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1" noProof="0"/>
                        <a:t>Subject based </a:t>
                      </a:r>
                      <a:r>
                        <a:rPr lang="en-US" sz="1600" noProof="0"/>
                        <a:t>(key/value metadata)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0" noProof="0"/>
                        <a:t>P = { (a, 5), (b, 7) }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0" noProof="0"/>
                        <a:t>S = { (a, 5), (b, [2, 10])} </a:t>
                      </a:r>
                      <a:r>
                        <a:rPr lang="en-US" sz="1600" b="0" noProof="0">
                          <a:sym typeface="Wingdings" panose="05000000000000000000" pitchFamily="2" charset="2"/>
                        </a:rPr>
                        <a:t> match</a:t>
                      </a:r>
                      <a:endParaRPr lang="en-US" sz="1600" b="0" noProof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0" noProof="0"/>
                        <a:t>S = { (a, 4), (b, [2, 10])} </a:t>
                      </a:r>
                      <a:r>
                        <a:rPr lang="en-US" sz="1600" b="0" noProof="0">
                          <a:sym typeface="Wingdings" panose="05000000000000000000" pitchFamily="2" charset="2"/>
                        </a:rPr>
                        <a:t> no match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0" noProof="0">
                          <a:sym typeface="Wingdings" panose="05000000000000000000" pitchFamily="2" charset="2"/>
                        </a:rPr>
                        <a:t>Alternative: Match against predicate containing constraints (SQL like)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0" noProof="0">
                          <a:sym typeface="Wingdings" panose="05000000000000000000" pitchFamily="2" charset="2"/>
                        </a:rPr>
                        <a:t>Predicate = [a = “UPB” AND b &lt; 10]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86262"/>
                  </a:ext>
                </a:extLst>
              </a:tr>
              <a:tr h="1620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1" noProof="0"/>
                        <a:t>Content based</a:t>
                      </a:r>
                      <a:br>
                        <a:rPr lang="en-US" sz="1600" b="1" noProof="0"/>
                      </a:br>
                      <a:r>
                        <a:rPr lang="en-US" sz="1600" noProof="0"/>
                        <a:t>(look at content)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/>
                        <a:t>Regex matching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/>
                        <a:t>Any other mapping function </a:t>
                      </a:r>
                      <a:br>
                        <a:rPr lang="en-US" sz="1600" noProof="0"/>
                      </a:br>
                      <a:r>
                        <a:rPr lang="en-US" sz="1600" noProof="0"/>
                        <a:t>bool m = match(P, 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0654659"/>
                  </a:ext>
                </a:extLst>
              </a:tr>
              <a:tr h="1620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1" noProof="0"/>
                        <a:t>Other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noProof="0"/>
                        <a:t>(geographics, rate limits)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US" sz="1600" noProof="0"/>
                        <a:t>bool m = match(P, 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588098"/>
                  </a:ext>
                </a:extLst>
              </a:tr>
            </a:tbl>
          </a:graphicData>
        </a:graphic>
      </p:graphicFrame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3E98CEA0-709C-4DA4-9D35-8708EA67EB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4003424"/>
              </p:ext>
            </p:extLst>
          </p:nvPr>
        </p:nvGraphicFramePr>
        <p:xfrm>
          <a:off x="5730672" y="3082123"/>
          <a:ext cx="3217218" cy="1650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7218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270367">
                <a:tc>
                  <a:txBody>
                    <a:bodyPr/>
                    <a:lstStyle/>
                    <a:p>
                      <a:r>
                        <a:rPr lang="en-US" noProof="0">
                          <a:solidFill>
                            <a:schemeClr val="tx1"/>
                          </a:solidFill>
                        </a:rPr>
                        <a:t>API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1284243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noProof="0"/>
                        <a:t>Subscribe</a:t>
                      </a:r>
                      <a:r>
                        <a:rPr lang="en-US" b="0" noProof="0"/>
                        <a:t> (to a set of events)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noProof="0"/>
                        <a:t>Publish</a:t>
                      </a:r>
                      <a:r>
                        <a:rPr lang="en-US" b="0" noProof="0"/>
                        <a:t> (events)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noProof="0"/>
                        <a:t>Notify</a:t>
                      </a:r>
                      <a:r>
                        <a:rPr lang="en-US" b="0" noProof="0"/>
                        <a:t> (when event matching subscription occurs)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3A5CAAB5-D9A3-49DF-B90C-8433D77ED06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3600616"/>
              </p:ext>
            </p:extLst>
          </p:nvPr>
        </p:nvGraphicFramePr>
        <p:xfrm>
          <a:off x="9072979" y="681037"/>
          <a:ext cx="3119021" cy="61769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19021">
                  <a:extLst>
                    <a:ext uri="{9D8B030D-6E8A-4147-A177-3AD203B41FA5}">
                      <a16:colId xmlns:a16="http://schemas.microsoft.com/office/drawing/2014/main" val="2618908539"/>
                    </a:ext>
                  </a:extLst>
                </a:gridCol>
              </a:tblGrid>
              <a:tr h="346666">
                <a:tc>
                  <a:txBody>
                    <a:bodyPr/>
                    <a:lstStyle/>
                    <a:p>
                      <a:r>
                        <a:rPr lang="en-US" sz="1600" noProof="0">
                          <a:solidFill>
                            <a:schemeClr val="tx1"/>
                          </a:solidFill>
                        </a:rPr>
                        <a:t>Central matching server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422890"/>
                  </a:ext>
                </a:extLst>
              </a:tr>
              <a:tr h="85090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>
                          <a:solidFill>
                            <a:schemeClr val="tx1"/>
                          </a:solidFill>
                        </a:rPr>
                        <a:t>Decoupling in space, time, identity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>
                          <a:solidFill>
                            <a:schemeClr val="tx1"/>
                          </a:solidFill>
                        </a:rPr>
                        <a:t>SPoF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9528797"/>
                  </a:ext>
                </a:extLst>
              </a:tr>
              <a:tr h="346666">
                <a:tc>
                  <a:txBody>
                    <a:bodyPr/>
                    <a:lstStyle/>
                    <a:p>
                      <a:r>
                        <a:rPr lang="en-US" sz="1600" b="1" noProof="0">
                          <a:solidFill>
                            <a:schemeClr val="tx1"/>
                          </a:solidFill>
                        </a:rPr>
                        <a:t>(Content based) event routing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508527"/>
                  </a:ext>
                </a:extLst>
              </a:tr>
              <a:tr h="4632722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noProof="0"/>
                        <a:t>Event routing structure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noProof="0"/>
                        <a:t>To which neighbor an event is forwarded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noProof="0"/>
                        <a:t>Flooding</a:t>
                      </a:r>
                      <a:br>
                        <a:rPr lang="en-US" sz="1600" b="0" noProof="0"/>
                      </a:br>
                      <a:r>
                        <a:rPr lang="en-US" sz="1600" b="0" noProof="0"/>
                        <a:t>(send Sub / Notify to all;</a:t>
                      </a:r>
                      <a:br>
                        <a:rPr lang="en-US" sz="1600" b="0" noProof="0"/>
                      </a:br>
                      <a:r>
                        <a:rPr lang="en-US" sz="1600" b="0" noProof="0"/>
                        <a:t>other only to one)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noProof="0"/>
                        <a:t>Routing + Forwarding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noProof="0"/>
                        <a:t>Covering of predicates p which select messages m: </a:t>
                      </a:r>
                      <a:br>
                        <a:rPr lang="en-US" sz="1600" b="0" noProof="0"/>
                      </a:br>
                      <a:r>
                        <a:rPr lang="en-US" sz="1600" b="0" noProof="0"/>
                        <a:t>p1 covers p2 if p2(m) </a:t>
                      </a:r>
                      <a:r>
                        <a:rPr lang="en-US" sz="1600" b="0" noProof="0">
                          <a:sym typeface="Wingdings" panose="05000000000000000000" pitchFamily="2" charset="2"/>
                        </a:rPr>
                        <a:t> p1(m)</a:t>
                      </a:r>
                      <a:r>
                        <a:rPr lang="en-US" sz="1600" b="0" noProof="0"/>
                        <a:t> for all m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noProof="0"/>
                        <a:t>Alternative:  Gossiping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noProof="0"/>
                        <a:t>No routing table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noProof="0"/>
                        <a:t>Random forwarding (message eventually reaches destination)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noProof="0"/>
                        <a:t>0mq – Filter at subs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noProof="0"/>
                        <a:t>Redis -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8891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9484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3256</Words>
  <Application>Microsoft Office PowerPoint</Application>
  <PresentationFormat>Breitbild</PresentationFormat>
  <Paragraphs>818</Paragraphs>
  <Slides>21</Slides>
  <Notes>20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CMSSI12</vt:lpstr>
      <vt:lpstr>Wingdings</vt:lpstr>
      <vt:lpstr>office theme</vt:lpstr>
      <vt:lpstr>Zusammenfassung</vt:lpstr>
      <vt:lpstr>Models</vt:lpstr>
      <vt:lpstr>Communication</vt:lpstr>
      <vt:lpstr>Client Server structure</vt:lpstr>
      <vt:lpstr>PowerPoint-Präsentation</vt:lpstr>
      <vt:lpstr>Client Server</vt:lpstr>
      <vt:lpstr>P2P - Simple &amp; Consistent hashing</vt:lpstr>
      <vt:lpstr>Group communication</vt:lpstr>
      <vt:lpstr>Pub/Sub Systeme</vt:lpstr>
      <vt:lpstr>Message queuing</vt:lpstr>
      <vt:lpstr>Distributed storage – Data Centric Consistency Models I</vt:lpstr>
      <vt:lpstr>Distributed storage – Data Centric Consistency Models II</vt:lpstr>
      <vt:lpstr>Distributed transactions (Sequence of read / write operations)</vt:lpstr>
      <vt:lpstr>Consensus</vt:lpstr>
      <vt:lpstr>Distributed databases</vt:lpstr>
      <vt:lpstr>Big data</vt:lpstr>
      <vt:lpstr>Unübersicht</vt:lpstr>
      <vt:lpstr>Request/Reply: Synchronous vs. Asynchronous</vt:lpstr>
      <vt:lpstr>RPC by proxy</vt:lpstr>
      <vt:lpstr>ch0</vt:lpstr>
      <vt:lpstr>ch03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fabian</dc:creator>
  <cp:lastModifiedBy>Fabian Sauer</cp:lastModifiedBy>
  <cp:revision>2</cp:revision>
  <dcterms:created xsi:type="dcterms:W3CDTF">2021-04-07T12:14:22Z</dcterms:created>
  <dcterms:modified xsi:type="dcterms:W3CDTF">2021-06-27T14:30:26Z</dcterms:modified>
</cp:coreProperties>
</file>